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4" r:id="rId16"/>
    <p:sldId id="273" r:id="rId17"/>
    <p:sldId id="270" r:id="rId18"/>
    <p:sldId id="272" r:id="rId19"/>
    <p:sldId id="271" r:id="rId20"/>
    <p:sldId id="275" r:id="rId21"/>
    <p:sldId id="276" r:id="rId22"/>
    <p:sldId id="278" r:id="rId23"/>
    <p:sldId id="277" r:id="rId24"/>
    <p:sldId id="279" r:id="rId25"/>
    <p:sldId id="280" r:id="rId26"/>
    <p:sldId id="282" r:id="rId27"/>
    <p:sldId id="283" r:id="rId28"/>
    <p:sldId id="286" r:id="rId29"/>
    <p:sldId id="284" r:id="rId30"/>
    <p:sldId id="285" r:id="rId31"/>
  </p:sldIdLst>
  <p:sldSz cx="14630400" cy="8229600"/>
  <p:notesSz cx="8229600" cy="14630400"/>
  <p:embeddedFontLst>
    <p:embeddedFont>
      <p:font typeface="Calibri" pitchFamily="34" charset="0"/>
      <p:regular r:id="rId33"/>
      <p:bold r:id="rId34"/>
      <p:italic r:id="rId35"/>
      <p:boldItalic r:id="rId36"/>
    </p:embeddedFont>
    <p:embeddedFont>
      <p:font typeface="Corben" charset="0"/>
      <p:regular r:id="rId37"/>
      <p:bold r:id="rId38"/>
    </p:embeddedFont>
    <p:embeddedFont>
      <p:font typeface="Microsoft YaHei" pitchFamily="34" charset="-122"/>
      <p:regular r:id="rId39"/>
      <p:bold r:id="rId40"/>
    </p:embeddedFont>
    <p:embeddedFont>
      <p:font typeface="Arial Unicode MS" pitchFamily="34" charset="-120"/>
      <p:regular r:id="rId41"/>
    </p:embeddedFont>
    <p:embeddedFont>
      <p:font typeface="Nobile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6" roundtripDataSignature="AMtx7mj+sDombSJvQL3GfSMyifaiap7A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618" y="-10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wmf>
</file>

<file path=ppt/media/image11.wmf>
</file>

<file path=ppt/media/image12.png>
</file>

<file path=ppt/media/image13.wm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6396917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" name="Google Shape;15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8ea61876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8ea61876db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eaa7033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8eaa703389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6777f2cd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6777f2cde3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6777f2cd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6777f2cde3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2b0d01cb6e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" name="Google Shape;27;g2b0d01cb6ee_0_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g2b0d01cb6ee_0_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2b0d01cb6e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" name="Google Shape;39;g2b0d01cb6ee_0_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g2b0d01cb6ee_0_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646bfb7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646bfb770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b0d01cb6e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" name="Google Shape;62;g2b0d01cb6ee_0_3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g2b0d01cb6ee_0_3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0d01cb6ee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0d01cb6ee_0_34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b0d01cb6e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b0d01cb6ee_0_52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b0d01cb6ee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b0d01cb6ee_0_69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b0d01cb6ee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b0d01cb6ee_0_78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g26646bfb770_0_66"/>
          <p:cNvSpPr/>
          <p:nvPr/>
        </p:nvSpPr>
        <p:spPr>
          <a:xfrm rot="10800000" flipH="1">
            <a:off x="0" y="2697600"/>
            <a:ext cx="14630400" cy="553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g26646bfb770_0_66"/>
          <p:cNvSpPr/>
          <p:nvPr/>
        </p:nvSpPr>
        <p:spPr>
          <a:xfrm>
            <a:off x="0" y="2697600"/>
            <a:ext cx="14630400" cy="173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g26646bfb770_0_66"/>
          <p:cNvSpPr txBox="1">
            <a:spLocks noGrp="1"/>
          </p:cNvSpPr>
          <p:nvPr>
            <p:ph type="title"/>
          </p:nvPr>
        </p:nvSpPr>
        <p:spPr>
          <a:xfrm>
            <a:off x="755040" y="1181960"/>
            <a:ext cx="13155300" cy="12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11" name="Google Shape;11;g26646bfb770_0_66"/>
          <p:cNvSpPr txBox="1">
            <a:spLocks noGrp="1"/>
          </p:cNvSpPr>
          <p:nvPr>
            <p:ph type="body" idx="1"/>
          </p:nvPr>
        </p:nvSpPr>
        <p:spPr>
          <a:xfrm>
            <a:off x="755040" y="3070520"/>
            <a:ext cx="13155300" cy="43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12" name="Google Shape;12;g26646bfb770_0_66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 sz="2200"/>
            </a:lvl1pPr>
            <a:lvl2pPr lvl="1" rtl="0">
              <a:buNone/>
              <a:defRPr sz="2200"/>
            </a:lvl2pPr>
            <a:lvl3pPr lvl="2" rtl="0">
              <a:buNone/>
              <a:defRPr sz="2200"/>
            </a:lvl3pPr>
            <a:lvl4pPr lvl="3" rtl="0">
              <a:buNone/>
              <a:defRPr sz="2200"/>
            </a:lvl4pPr>
            <a:lvl5pPr lvl="4" rtl="0">
              <a:buNone/>
              <a:defRPr sz="2200"/>
            </a:lvl5pPr>
            <a:lvl6pPr lvl="5" rtl="0">
              <a:buNone/>
              <a:defRPr sz="2200"/>
            </a:lvl6pPr>
            <a:lvl7pPr lvl="6" rtl="0">
              <a:buNone/>
              <a:defRPr sz="2200"/>
            </a:lvl7pPr>
            <a:lvl8pPr lvl="7" rtl="0">
              <a:buNone/>
              <a:defRPr sz="2200"/>
            </a:lvl8pPr>
            <a:lvl9pPr lvl="8" rtl="0">
              <a:buNone/>
              <a:defRPr sz="22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spaces/course-demos/whisper-smal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huggingface.co/spaces/seiching/ainotes" TargetMode="External"/><Relationship Id="rId4" Type="http://schemas.openxmlformats.org/officeDocument/2006/relationships/hyperlink" Target="https://colab.research.google.com/drive/1CBaPOehdA-_igeig_3MDwcZvugpSJtQE?usp=shari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openai/whisper-large-v2" TargetMode="External"/><Relationship Id="rId13" Type="http://schemas.openxmlformats.org/officeDocument/2006/relationships/hyperlink" Target="https://github.com/NVIDIA/NeMo-Guardrails" TargetMode="External"/><Relationship Id="rId3" Type="http://schemas.openxmlformats.org/officeDocument/2006/relationships/hyperlink" Target="https://github.com/ufal/whisper_streaming" TargetMode="External"/><Relationship Id="rId7" Type="http://schemas.openxmlformats.org/officeDocument/2006/relationships/hyperlink" Target="https://huggingface.co/openai/whisper-large" TargetMode="External"/><Relationship Id="rId12" Type="http://schemas.openxmlformats.org/officeDocument/2006/relationships/hyperlink" Target="https://github.com/artidoro/qlora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uggingface.co/openai/whisper-medium" TargetMode="External"/><Relationship Id="rId11" Type="http://schemas.openxmlformats.org/officeDocument/2006/relationships/hyperlink" Target="https://github.com/NVIDIA/trt-llm-rag-windows" TargetMode="External"/><Relationship Id="rId5" Type="http://schemas.openxmlformats.org/officeDocument/2006/relationships/hyperlink" Target="https://huggingface.co/openai/whisper-small" TargetMode="External"/><Relationship Id="rId15" Type="http://schemas.openxmlformats.org/officeDocument/2006/relationships/hyperlink" Target="https://huggingface.co/sentence-transformers/paraphrase-multilingual-mpnet-base-v2" TargetMode="External"/><Relationship Id="rId10" Type="http://schemas.openxmlformats.org/officeDocument/2006/relationships/hyperlink" Target="https://huggingface.co/MediaTek-Research/Breeze-7B-Instruct-v0_1" TargetMode="External"/><Relationship Id="rId4" Type="http://schemas.openxmlformats.org/officeDocument/2006/relationships/hyperlink" Target="https://github.com/yeyupiaoling/Whisper-Finetune?tab=readme-ov-file" TargetMode="External"/><Relationship Id="rId9" Type="http://schemas.openxmlformats.org/officeDocument/2006/relationships/hyperlink" Target="https://huggingface.co/openai/whisper-large-v3" TargetMode="External"/><Relationship Id="rId14" Type="http://schemas.openxmlformats.org/officeDocument/2006/relationships/hyperlink" Target="https://github.com/alibaba-damo-academy/FunAS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gov.tw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yeyupiaoling/Whisper-Finetune/issues/4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hyperlink" Target="https://yt1s.ltd/zh-tw210sd/youtube-to-mp3" TargetMode="External"/><Relationship Id="rId4" Type="http://schemas.openxmlformats.org/officeDocument/2006/relationships/hyperlink" Target="https://www.youtube.com/watch?v=W7KbMpkR5Hg&amp;t=1444s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3.bin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notesSlide" Target="../notesSlides/notesSlide24.xml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4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7.bin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gamma.app" TargetMode="External"/><Relationship Id="rId4" Type="http://schemas.openxmlformats.org/officeDocument/2006/relationships/hyperlink" Target="https://colab.research.google.com/drive/1bXTZjBoguqtIxnQeFeWhzMr2khj_WCZX?usp=sharing#scrollTo=fruhP0CApyLV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3eXCJd32UnM&amp;t=149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3ysWcvPX5A&amp;list=PLQfnKHzoW8r-RKG7Yikr-79UCJda-8OVD&amp;index=6" TargetMode="External"/><Relationship Id="rId7" Type="http://schemas.openxmlformats.org/officeDocument/2006/relationships/hyperlink" Target="https://drive.google.com/file/d/1yvFSZMqaUmN2Tb3RNOJKMjCvuKnAyb73/view?usp=shari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dn.openai.com/papers/whisper.pdf" TargetMode="External"/><Relationship Id="rId5" Type="http://schemas.openxmlformats.org/officeDocument/2006/relationships/hyperlink" Target="https://huggingface.co/learn/audio-course/chapter5/fine-tuning" TargetMode="External"/><Relationship Id="rId4" Type="http://schemas.openxmlformats.org/officeDocument/2006/relationships/hyperlink" Target="https://ithelp.ithome.com.tw/articles/1033826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user-lg4nf6fn7f/stream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490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"/>
          <p:cNvSpPr/>
          <p:nvPr/>
        </p:nvSpPr>
        <p:spPr>
          <a:xfrm>
            <a:off x="688299" y="1784636"/>
            <a:ext cx="53328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4995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5249"/>
              <a:buFont typeface="Corben"/>
              <a:buNone/>
            </a:pPr>
            <a:r>
              <a:rPr lang="en-US" sz="5249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會議紀錄小幫手AINotes</a:t>
            </a:r>
            <a:endParaRPr sz="524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"/>
          <p:cNvSpPr/>
          <p:nvPr/>
        </p:nvSpPr>
        <p:spPr>
          <a:xfrm>
            <a:off x="514450" y="4023262"/>
            <a:ext cx="8451900" cy="16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50"/>
              <a:buFont typeface="Nobile"/>
              <a:buNone/>
            </a:pPr>
            <a:r>
              <a:rPr lang="en-US" sz="3600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李詩欽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"/>
          <p:cNvSpPr/>
          <p:nvPr/>
        </p:nvSpPr>
        <p:spPr>
          <a:xfrm>
            <a:off x="833199" y="5000625"/>
            <a:ext cx="355402" cy="355402"/>
          </a:xfrm>
          <a:prstGeom prst="roundRect">
            <a:avLst>
              <a:gd name="adj" fmla="val 25726039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" name="Google Shape;23;p1" descr="preencoded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37200" y="575400"/>
            <a:ext cx="7014126" cy="701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8ea61876db_0_0"/>
          <p:cNvSpPr txBox="1"/>
          <p:nvPr/>
        </p:nvSpPr>
        <p:spPr>
          <a:xfrm>
            <a:off x="3245500" y="2492050"/>
            <a:ext cx="90822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 sz="2800"/>
              <a:t>個人版在colab執行有免費GPU</a:t>
            </a:r>
            <a:endParaRPr sz="28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 sz="2800"/>
              <a:t>多人版在server 執行(hugging face,或gcp等平台)</a:t>
            </a:r>
            <a:endParaRPr sz="28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 sz="2800"/>
              <a:t>fine tune whisper(台語及客語等)及llma2</a:t>
            </a:r>
            <a:endParaRPr sz="2800"/>
          </a:p>
        </p:txBody>
      </p:sp>
      <p:sp>
        <p:nvSpPr>
          <p:cNvPr id="106" name="Google Shape;106;g28ea61876db_0_0"/>
          <p:cNvSpPr/>
          <p:nvPr/>
        </p:nvSpPr>
        <p:spPr>
          <a:xfrm>
            <a:off x="2849374" y="924300"/>
            <a:ext cx="88989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374"/>
              <a:buFont typeface="Corben"/>
              <a:buNone/>
            </a:pPr>
            <a:r>
              <a:rPr lang="en-US" sz="4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開發計劃</a:t>
            </a: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g28ea61876db_0_0"/>
          <p:cNvSpPr txBox="1"/>
          <p:nvPr/>
        </p:nvSpPr>
        <p:spPr>
          <a:xfrm>
            <a:off x="2968125" y="1473700"/>
            <a:ext cx="1169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8eaa703389_0_0"/>
          <p:cNvSpPr txBox="1"/>
          <p:nvPr/>
        </p:nvSpPr>
        <p:spPr>
          <a:xfrm>
            <a:off x="6649825" y="6385200"/>
            <a:ext cx="6263400" cy="18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200" u="sng">
                <a:solidFill>
                  <a:schemeClr val="hlink"/>
                </a:solidFill>
                <a:hlinkClick r:id="rId3"/>
              </a:rPr>
              <a:t>asr demo openai</a:t>
            </a:r>
            <a:endParaRPr sz="6200"/>
          </a:p>
        </p:txBody>
      </p:sp>
      <p:sp>
        <p:nvSpPr>
          <p:cNvPr id="113" name="Google Shape;113;g28eaa703389_0_0"/>
          <p:cNvSpPr txBox="1"/>
          <p:nvPr/>
        </p:nvSpPr>
        <p:spPr>
          <a:xfrm>
            <a:off x="2839500" y="2218350"/>
            <a:ext cx="9430200" cy="37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 u="sng">
                <a:solidFill>
                  <a:schemeClr val="hlink"/>
                </a:solidFill>
              </a:rPr>
              <a:t>colab:</a:t>
            </a:r>
            <a:r>
              <a:rPr lang="en-US" sz="4700" u="sng">
                <a:solidFill>
                  <a:schemeClr val="hlink"/>
                </a:solidFill>
                <a:hlinkClick r:id="rId4"/>
              </a:rPr>
              <a:t>會議小幫手AINotes DEMO</a:t>
            </a:r>
            <a:endParaRPr sz="4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 u="sng">
                <a:solidFill>
                  <a:schemeClr val="hlink"/>
                </a:solidFill>
                <a:hlinkClick r:id="rId5"/>
              </a:rPr>
              <a:t>huggingface:ainotes</a:t>
            </a:r>
            <a:endParaRPr sz="4700"/>
          </a:p>
        </p:txBody>
      </p:sp>
      <p:sp>
        <p:nvSpPr>
          <p:cNvPr id="114" name="Google Shape;114;g28eaa703389_0_0"/>
          <p:cNvSpPr txBox="1"/>
          <p:nvPr/>
        </p:nvSpPr>
        <p:spPr>
          <a:xfrm>
            <a:off x="2562425" y="517450"/>
            <a:ext cx="9430200" cy="14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00"/>
              <a:t>目前成果</a:t>
            </a:r>
            <a:endParaRPr sz="67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5"/>
          <p:cNvSpPr/>
          <p:nvPr/>
        </p:nvSpPr>
        <p:spPr>
          <a:xfrm>
            <a:off x="0" y="0"/>
            <a:ext cx="14630400" cy="8232100"/>
          </a:xfrm>
          <a:prstGeom prst="rect">
            <a:avLst/>
          </a:prstGeom>
          <a:solidFill>
            <a:srgbClr val="F9F9FF">
              <a:alpha val="7490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4474852" y="599350"/>
            <a:ext cx="6056400" cy="6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4982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291"/>
              <a:buFont typeface="Corben"/>
              <a:buNone/>
            </a:pPr>
            <a:r>
              <a:rPr lang="en-US" sz="4291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SCRUM 開發流程</a:t>
            </a:r>
            <a:endParaRPr sz="429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4779883" y="1607344"/>
            <a:ext cx="43577" cy="6025396"/>
          </a:xfrm>
          <a:prstGeom prst="roundRect">
            <a:avLst>
              <a:gd name="adj" fmla="val 225078"/>
            </a:avLst>
          </a:prstGeom>
          <a:solidFill>
            <a:srgbClr val="B8BF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5"/>
          <p:cNvSpPr/>
          <p:nvPr/>
        </p:nvSpPr>
        <p:spPr>
          <a:xfrm>
            <a:off x="5046821" y="2000964"/>
            <a:ext cx="762833" cy="43577"/>
          </a:xfrm>
          <a:prstGeom prst="roundRect">
            <a:avLst>
              <a:gd name="adj" fmla="val 225078"/>
            </a:avLst>
          </a:prstGeom>
          <a:solidFill>
            <a:srgbClr val="B8BF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5"/>
          <p:cNvSpPr/>
          <p:nvPr/>
        </p:nvSpPr>
        <p:spPr>
          <a:xfrm>
            <a:off x="4556522" y="1777603"/>
            <a:ext cx="490299" cy="490299"/>
          </a:xfrm>
          <a:prstGeom prst="roundRect">
            <a:avLst>
              <a:gd name="adj" fmla="val 20005"/>
            </a:avLst>
          </a:prstGeom>
          <a:solidFill>
            <a:srgbClr val="D2D9F9"/>
          </a:solidFill>
          <a:ln w="13550" cap="flat" cmpd="sng">
            <a:solidFill>
              <a:srgbClr val="B8BF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"/>
          <p:cNvSpPr/>
          <p:nvPr/>
        </p:nvSpPr>
        <p:spPr>
          <a:xfrm>
            <a:off x="4752142" y="1818442"/>
            <a:ext cx="99060" cy="4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19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574"/>
              <a:buFont typeface="Corben"/>
              <a:buNone/>
            </a:pPr>
            <a:r>
              <a:rPr lang="en-US" sz="2574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1</a:t>
            </a:r>
            <a:endParaRPr sz="25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5"/>
          <p:cNvSpPr/>
          <p:nvPr/>
        </p:nvSpPr>
        <p:spPr>
          <a:xfrm>
            <a:off x="6000393" y="1825228"/>
            <a:ext cx="2179558" cy="340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34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145"/>
              <a:buFont typeface="Corben"/>
              <a:buNone/>
            </a:pPr>
            <a:r>
              <a:rPr lang="en-US" sz="2145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產品規劃</a:t>
            </a:r>
            <a:endParaRPr sz="2145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5"/>
          <p:cNvSpPr/>
          <p:nvPr/>
        </p:nvSpPr>
        <p:spPr>
          <a:xfrm>
            <a:off x="6000393" y="2296477"/>
            <a:ext cx="7812762" cy="348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6002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16"/>
              <a:buFont typeface="Nobile"/>
              <a:buNone/>
            </a:pPr>
            <a:r>
              <a:rPr lang="en-US" sz="1716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明確定義產品的目標和需求，制定產品的產品路線圖和產品特性清單。</a:t>
            </a:r>
            <a:endParaRPr sz="171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5046821" y="3474601"/>
            <a:ext cx="762833" cy="43577"/>
          </a:xfrm>
          <a:prstGeom prst="roundRect">
            <a:avLst>
              <a:gd name="adj" fmla="val 225078"/>
            </a:avLst>
          </a:prstGeom>
          <a:solidFill>
            <a:srgbClr val="B8BF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5"/>
          <p:cNvSpPr/>
          <p:nvPr/>
        </p:nvSpPr>
        <p:spPr>
          <a:xfrm>
            <a:off x="4556522" y="3251240"/>
            <a:ext cx="490299" cy="490299"/>
          </a:xfrm>
          <a:prstGeom prst="roundRect">
            <a:avLst>
              <a:gd name="adj" fmla="val 20005"/>
            </a:avLst>
          </a:prstGeom>
          <a:solidFill>
            <a:srgbClr val="D2D9F9"/>
          </a:solidFill>
          <a:ln w="13550" cap="flat" cmpd="sng">
            <a:solidFill>
              <a:srgbClr val="B8BF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"/>
          <p:cNvSpPr/>
          <p:nvPr/>
        </p:nvSpPr>
        <p:spPr>
          <a:xfrm>
            <a:off x="4717852" y="3292078"/>
            <a:ext cx="167640" cy="4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19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574"/>
              <a:buFont typeface="Corben"/>
              <a:buNone/>
            </a:pPr>
            <a:r>
              <a:rPr lang="en-US" sz="2574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2</a:t>
            </a:r>
            <a:endParaRPr sz="25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5"/>
          <p:cNvSpPr/>
          <p:nvPr/>
        </p:nvSpPr>
        <p:spPr>
          <a:xfrm>
            <a:off x="6000393" y="3298865"/>
            <a:ext cx="2179558" cy="340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34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145"/>
              <a:buFont typeface="Corben"/>
              <a:buNone/>
            </a:pPr>
            <a:r>
              <a:rPr lang="en-US" sz="2145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Sprint 計劃</a:t>
            </a:r>
            <a:endParaRPr sz="2145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5"/>
          <p:cNvSpPr/>
          <p:nvPr/>
        </p:nvSpPr>
        <p:spPr>
          <a:xfrm>
            <a:off x="6000393" y="3770114"/>
            <a:ext cx="7812762" cy="697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6002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16"/>
              <a:buFont typeface="Nobile"/>
              <a:buNone/>
            </a:pPr>
            <a:r>
              <a:rPr lang="en-US" sz="1716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與團隊合作，確定每個 Sprint 的目標和待完成的任務，制定 Sprint 回顧和 Sprint 計劃會議。</a:t>
            </a:r>
            <a:endParaRPr sz="171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5046821" y="5296972"/>
            <a:ext cx="762833" cy="43577"/>
          </a:xfrm>
          <a:prstGeom prst="roundRect">
            <a:avLst>
              <a:gd name="adj" fmla="val 225078"/>
            </a:avLst>
          </a:prstGeom>
          <a:solidFill>
            <a:srgbClr val="B8BF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556522" y="5073610"/>
            <a:ext cx="490299" cy="490299"/>
          </a:xfrm>
          <a:prstGeom prst="roundRect">
            <a:avLst>
              <a:gd name="adj" fmla="val 20005"/>
            </a:avLst>
          </a:prstGeom>
          <a:solidFill>
            <a:srgbClr val="D2D9F9"/>
          </a:solidFill>
          <a:ln w="13550" cap="flat" cmpd="sng">
            <a:solidFill>
              <a:srgbClr val="B8BF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710232" y="5114449"/>
            <a:ext cx="182880" cy="4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19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574"/>
              <a:buFont typeface="Corben"/>
              <a:buNone/>
            </a:pPr>
            <a:r>
              <a:rPr lang="en-US" sz="2574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3</a:t>
            </a:r>
            <a:endParaRPr sz="25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6000393" y="5121235"/>
            <a:ext cx="2179558" cy="340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34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145"/>
              <a:buFont typeface="Corben"/>
              <a:buNone/>
            </a:pPr>
            <a:r>
              <a:rPr lang="en-US" sz="2145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開發和測試</a:t>
            </a:r>
            <a:endParaRPr sz="2145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5"/>
          <p:cNvSpPr/>
          <p:nvPr/>
        </p:nvSpPr>
        <p:spPr>
          <a:xfrm>
            <a:off x="6000393" y="5592485"/>
            <a:ext cx="7812762" cy="348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6002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16"/>
              <a:buFont typeface="Nobile"/>
              <a:buNone/>
            </a:pPr>
            <a:r>
              <a:rPr lang="en-US" sz="1716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根據 Sprint 計劃開發和測試產品功能，確保產品達到品質標準。</a:t>
            </a:r>
            <a:endParaRPr sz="171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/>
          <p:nvPr/>
        </p:nvSpPr>
        <p:spPr>
          <a:xfrm>
            <a:off x="5046821" y="6770608"/>
            <a:ext cx="762833" cy="43577"/>
          </a:xfrm>
          <a:prstGeom prst="roundRect">
            <a:avLst>
              <a:gd name="adj" fmla="val 225078"/>
            </a:avLst>
          </a:prstGeom>
          <a:solidFill>
            <a:srgbClr val="B8BF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4556522" y="6547247"/>
            <a:ext cx="490299" cy="490299"/>
          </a:xfrm>
          <a:prstGeom prst="roundRect">
            <a:avLst>
              <a:gd name="adj" fmla="val 20005"/>
            </a:avLst>
          </a:prstGeom>
          <a:solidFill>
            <a:srgbClr val="D2D9F9"/>
          </a:solidFill>
          <a:ln w="13550" cap="flat" cmpd="sng">
            <a:solidFill>
              <a:srgbClr val="B8BF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4717852" y="6588085"/>
            <a:ext cx="167640" cy="4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19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574"/>
              <a:buFont typeface="Corben"/>
              <a:buNone/>
            </a:pPr>
            <a:r>
              <a:rPr lang="en-US" sz="2574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4</a:t>
            </a:r>
            <a:endParaRPr sz="25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6000393" y="6594872"/>
            <a:ext cx="2179558" cy="340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34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145"/>
              <a:buFont typeface="Corben"/>
              <a:buNone/>
            </a:pPr>
            <a:r>
              <a:rPr lang="en-US" sz="2145">
                <a:solidFill>
                  <a:srgbClr val="404155"/>
                </a:solidFill>
                <a:latin typeface="Corben"/>
                <a:ea typeface="Corben"/>
                <a:cs typeface="Corben"/>
                <a:sym typeface="Corben"/>
              </a:rPr>
              <a:t>回顧和迭代</a:t>
            </a:r>
            <a:endParaRPr sz="2145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5"/>
          <p:cNvSpPr/>
          <p:nvPr/>
        </p:nvSpPr>
        <p:spPr>
          <a:xfrm>
            <a:off x="6000393" y="7066121"/>
            <a:ext cx="7812762" cy="348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6002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16"/>
              <a:buFont typeface="Nobile"/>
              <a:buNone/>
            </a:pPr>
            <a:r>
              <a:rPr lang="en-US" sz="1716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回顧 Sprint 的成果，收集反饋並進行迭代改進，持續提升產品品質。</a:t>
            </a:r>
            <a:endParaRPr sz="171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5" descr="preencoded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5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77297" y="161364"/>
            <a:ext cx="36576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6646bfb770_0_0"/>
          <p:cNvSpPr txBox="1"/>
          <p:nvPr/>
        </p:nvSpPr>
        <p:spPr>
          <a:xfrm>
            <a:off x="2682875" y="894300"/>
            <a:ext cx="7585800" cy="17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00"/>
              <a:t>人力徵求</a:t>
            </a:r>
            <a:endParaRPr sz="6700"/>
          </a:p>
        </p:txBody>
      </p:sp>
      <p:sp>
        <p:nvSpPr>
          <p:cNvPr id="151" name="Google Shape;151;g26646bfb770_0_0"/>
          <p:cNvSpPr txBox="1"/>
          <p:nvPr/>
        </p:nvSpPr>
        <p:spPr>
          <a:xfrm>
            <a:off x="1551975" y="3330125"/>
            <a:ext cx="10369500" cy="3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/>
              <a:t>1.NLP/prompt </a:t>
            </a:r>
            <a:r>
              <a:rPr lang="en-US" sz="3100" dirty="0" err="1"/>
              <a:t>enginner</a:t>
            </a:r>
            <a:r>
              <a:rPr lang="en-US" sz="3100" dirty="0"/>
              <a:t> :</a:t>
            </a:r>
            <a:r>
              <a:rPr lang="en-US" sz="3100" dirty="0" err="1"/>
              <a:t>語音辨識結果校正</a:t>
            </a:r>
            <a:endParaRPr sz="3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/>
              <a:t>2.UI/</a:t>
            </a:r>
            <a:r>
              <a:rPr lang="en-US" sz="3100" dirty="0" err="1"/>
              <a:t>UX高手</a:t>
            </a:r>
            <a:r>
              <a:rPr lang="en-US" sz="3100" dirty="0"/>
              <a:t>, </a:t>
            </a:r>
            <a:r>
              <a:rPr lang="en-US" sz="3100" dirty="0" err="1"/>
              <a:t>gradio,java</a:t>
            </a:r>
            <a:r>
              <a:rPr lang="en-US" sz="3100" dirty="0"/>
              <a:t> </a:t>
            </a:r>
            <a:r>
              <a:rPr lang="en-US" sz="3100" dirty="0" err="1"/>
              <a:t>script等</a:t>
            </a:r>
            <a:endParaRPr sz="3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/>
              <a:t>3.whisper </a:t>
            </a:r>
            <a:r>
              <a:rPr lang="en-US" sz="3100" dirty="0" err="1"/>
              <a:t>finetine</a:t>
            </a:r>
            <a:endParaRPr sz="3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/>
              <a:t>4.開源LLM調校</a:t>
            </a:r>
            <a:endParaRPr sz="3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/>
              <a:t>5.領域專家使用者</a:t>
            </a:r>
            <a:endParaRPr sz="3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/>
              <a:t>6.測試者</a:t>
            </a:r>
            <a:endParaRPr sz="3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/>
              <a:t>7.scrum master</a:t>
            </a:r>
            <a:endParaRPr sz="3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/>
              <a:t>8.系統工程師,熟雲端佈署</a:t>
            </a:r>
            <a:endParaRPr sz="31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6777f2cde3_0_0"/>
          <p:cNvSpPr txBox="1"/>
          <p:nvPr/>
        </p:nvSpPr>
        <p:spPr>
          <a:xfrm>
            <a:off x="1255337" y="2026568"/>
            <a:ext cx="5167500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u="sng" dirty="0">
                <a:solidFill>
                  <a:schemeClr val="hlink"/>
                </a:solidFill>
                <a:hlinkClick r:id="rId3"/>
              </a:rPr>
              <a:t>streaming</a:t>
            </a:r>
            <a:endParaRPr sz="3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" name="Google Shape;157;g26777f2cde3_0_0"/>
          <p:cNvSpPr txBox="1"/>
          <p:nvPr/>
        </p:nvSpPr>
        <p:spPr>
          <a:xfrm>
            <a:off x="2735075" y="802432"/>
            <a:ext cx="4715100" cy="11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00" b="1" dirty="0" err="1"/>
              <a:t>參考資料</a:t>
            </a:r>
            <a:endParaRPr sz="6700" b="1" dirty="0"/>
          </a:p>
        </p:txBody>
      </p:sp>
      <p:sp>
        <p:nvSpPr>
          <p:cNvPr id="4" name="Google Shape;156;g26777f2cde3_0_0">
            <a:hlinkClick r:id="rId4"/>
          </p:cNvPr>
          <p:cNvSpPr txBox="1"/>
          <p:nvPr/>
        </p:nvSpPr>
        <p:spPr>
          <a:xfrm>
            <a:off x="1255337" y="2785971"/>
            <a:ext cx="5167500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>
                <a:solidFill>
                  <a:schemeClr val="hlink"/>
                </a:solidFill>
              </a:rPr>
              <a:t>Whisper-</a:t>
            </a:r>
            <a:r>
              <a:rPr lang="en-US" sz="3300" u="sng" dirty="0" err="1">
                <a:solidFill>
                  <a:schemeClr val="hlink"/>
                </a:solidFill>
              </a:rPr>
              <a:t>Finetune</a:t>
            </a:r>
            <a:endParaRPr sz="3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156;g26777f2cde3_0_0">
            <a:hlinkClick r:id="rId5"/>
          </p:cNvPr>
          <p:cNvSpPr txBox="1"/>
          <p:nvPr/>
        </p:nvSpPr>
        <p:spPr>
          <a:xfrm>
            <a:off x="1255337" y="3545374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 err="1" smtClean="0">
                <a:solidFill>
                  <a:schemeClr val="hlink"/>
                </a:solidFill>
              </a:rPr>
              <a:t>openai</a:t>
            </a:r>
            <a:r>
              <a:rPr lang="en-US" sz="3300" u="sng" dirty="0" smtClean="0">
                <a:solidFill>
                  <a:schemeClr val="hlink"/>
                </a:solidFill>
              </a:rPr>
              <a:t>/whisper-small</a:t>
            </a:r>
            <a:endParaRPr dirty="0"/>
          </a:p>
        </p:txBody>
      </p:sp>
      <p:sp>
        <p:nvSpPr>
          <p:cNvPr id="6" name="Google Shape;156;g26777f2cde3_0_0">
            <a:hlinkClick r:id="rId6"/>
          </p:cNvPr>
          <p:cNvSpPr txBox="1"/>
          <p:nvPr/>
        </p:nvSpPr>
        <p:spPr>
          <a:xfrm>
            <a:off x="1255337" y="4304777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 err="1">
                <a:solidFill>
                  <a:schemeClr val="hlink"/>
                </a:solidFill>
              </a:rPr>
              <a:t>openai</a:t>
            </a:r>
            <a:r>
              <a:rPr lang="en-US" sz="3300" u="sng" dirty="0">
                <a:solidFill>
                  <a:schemeClr val="hlink"/>
                </a:solidFill>
              </a:rPr>
              <a:t>/whisper-medium</a:t>
            </a:r>
            <a:endParaRPr dirty="0"/>
          </a:p>
        </p:txBody>
      </p:sp>
      <p:sp>
        <p:nvSpPr>
          <p:cNvPr id="7" name="Google Shape;156;g26777f2cde3_0_0">
            <a:hlinkClick r:id="rId7"/>
          </p:cNvPr>
          <p:cNvSpPr txBox="1"/>
          <p:nvPr/>
        </p:nvSpPr>
        <p:spPr>
          <a:xfrm>
            <a:off x="1255337" y="5064180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 err="1">
                <a:solidFill>
                  <a:schemeClr val="hlink"/>
                </a:solidFill>
              </a:rPr>
              <a:t>openai</a:t>
            </a:r>
            <a:r>
              <a:rPr lang="en-US" sz="3300" u="sng" dirty="0">
                <a:solidFill>
                  <a:schemeClr val="hlink"/>
                </a:solidFill>
              </a:rPr>
              <a:t>/whisper-large</a:t>
            </a:r>
            <a:endParaRPr dirty="0"/>
          </a:p>
        </p:txBody>
      </p:sp>
      <p:sp>
        <p:nvSpPr>
          <p:cNvPr id="8" name="Google Shape;156;g26777f2cde3_0_0">
            <a:hlinkClick r:id="rId8"/>
          </p:cNvPr>
          <p:cNvSpPr txBox="1"/>
          <p:nvPr/>
        </p:nvSpPr>
        <p:spPr>
          <a:xfrm>
            <a:off x="1255337" y="5823583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 err="1">
                <a:solidFill>
                  <a:schemeClr val="hlink"/>
                </a:solidFill>
              </a:rPr>
              <a:t>openai</a:t>
            </a:r>
            <a:r>
              <a:rPr lang="en-US" sz="3300" u="sng" dirty="0">
                <a:solidFill>
                  <a:schemeClr val="hlink"/>
                </a:solidFill>
              </a:rPr>
              <a:t>/whisper-large-v2</a:t>
            </a:r>
            <a:endParaRPr dirty="0"/>
          </a:p>
        </p:txBody>
      </p:sp>
      <p:sp>
        <p:nvSpPr>
          <p:cNvPr id="10" name="Google Shape;156;g26777f2cde3_0_0">
            <a:hlinkClick r:id="rId9"/>
          </p:cNvPr>
          <p:cNvSpPr txBox="1"/>
          <p:nvPr/>
        </p:nvSpPr>
        <p:spPr>
          <a:xfrm>
            <a:off x="1255337" y="6582986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 err="1" smtClean="0">
                <a:solidFill>
                  <a:schemeClr val="hlink"/>
                </a:solidFill>
              </a:rPr>
              <a:t>openai</a:t>
            </a:r>
            <a:r>
              <a:rPr lang="en-US" sz="3300" u="sng" dirty="0" smtClean="0">
                <a:solidFill>
                  <a:schemeClr val="hlink"/>
                </a:solidFill>
              </a:rPr>
              <a:t>/whisper-large-v3</a:t>
            </a:r>
            <a:endParaRPr dirty="0"/>
          </a:p>
        </p:txBody>
      </p:sp>
      <p:sp>
        <p:nvSpPr>
          <p:cNvPr id="11" name="Google Shape;156;g26777f2cde3_0_0">
            <a:hlinkClick r:id="rId10"/>
          </p:cNvPr>
          <p:cNvSpPr txBox="1"/>
          <p:nvPr/>
        </p:nvSpPr>
        <p:spPr>
          <a:xfrm>
            <a:off x="1255337" y="7342390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>
                <a:solidFill>
                  <a:schemeClr val="hlink"/>
                </a:solidFill>
              </a:rPr>
              <a:t>Breeze-7B-Instruct-v0_1</a:t>
            </a:r>
            <a:endParaRPr dirty="0"/>
          </a:p>
        </p:txBody>
      </p:sp>
      <p:sp>
        <p:nvSpPr>
          <p:cNvPr id="12" name="Google Shape;156;g26777f2cde3_0_0">
            <a:hlinkClick r:id="rId11"/>
          </p:cNvPr>
          <p:cNvSpPr txBox="1"/>
          <p:nvPr/>
        </p:nvSpPr>
        <p:spPr>
          <a:xfrm>
            <a:off x="7818879" y="2686531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 smtClean="0">
                <a:solidFill>
                  <a:schemeClr val="hlink"/>
                </a:solidFill>
              </a:rPr>
              <a:t>NVIDIA/</a:t>
            </a:r>
            <a:r>
              <a:rPr lang="en-US" sz="3300" u="sng" dirty="0" err="1" smtClean="0">
                <a:solidFill>
                  <a:schemeClr val="hlink"/>
                </a:solidFill>
              </a:rPr>
              <a:t>trt</a:t>
            </a:r>
            <a:r>
              <a:rPr lang="en-US" sz="3300" u="sng" dirty="0" smtClean="0">
                <a:solidFill>
                  <a:schemeClr val="hlink"/>
                </a:solidFill>
              </a:rPr>
              <a:t>-</a:t>
            </a:r>
            <a:r>
              <a:rPr lang="en-US" sz="3300" u="sng" dirty="0" err="1" smtClean="0">
                <a:solidFill>
                  <a:schemeClr val="hlink"/>
                </a:solidFill>
              </a:rPr>
              <a:t>llm</a:t>
            </a:r>
            <a:r>
              <a:rPr lang="en-US" sz="3300" u="sng" dirty="0" smtClean="0">
                <a:solidFill>
                  <a:schemeClr val="hlink"/>
                </a:solidFill>
              </a:rPr>
              <a:t>-rag-windows</a:t>
            </a:r>
            <a:endParaRPr dirty="0"/>
          </a:p>
        </p:txBody>
      </p:sp>
      <p:sp>
        <p:nvSpPr>
          <p:cNvPr id="13" name="Google Shape;156;g26777f2cde3_0_0">
            <a:hlinkClick r:id="rId12"/>
          </p:cNvPr>
          <p:cNvSpPr txBox="1"/>
          <p:nvPr/>
        </p:nvSpPr>
        <p:spPr>
          <a:xfrm>
            <a:off x="7818879" y="3537211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 err="1" smtClean="0">
                <a:solidFill>
                  <a:schemeClr val="hlink"/>
                </a:solidFill>
              </a:rPr>
              <a:t>qlora</a:t>
            </a:r>
            <a:endParaRPr dirty="0"/>
          </a:p>
        </p:txBody>
      </p:sp>
      <p:sp>
        <p:nvSpPr>
          <p:cNvPr id="14" name="Google Shape;156;g26777f2cde3_0_0">
            <a:hlinkClick r:id="rId13"/>
          </p:cNvPr>
          <p:cNvSpPr txBox="1"/>
          <p:nvPr/>
        </p:nvSpPr>
        <p:spPr>
          <a:xfrm>
            <a:off x="7818879" y="4387892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 err="1">
                <a:solidFill>
                  <a:schemeClr val="hlink"/>
                </a:solidFill>
              </a:rPr>
              <a:t>NeMo</a:t>
            </a:r>
            <a:r>
              <a:rPr lang="en-US" sz="3300" u="sng" dirty="0">
                <a:solidFill>
                  <a:schemeClr val="hlink"/>
                </a:solidFill>
              </a:rPr>
              <a:t>-Guardrails</a:t>
            </a:r>
            <a:endParaRPr dirty="0"/>
          </a:p>
        </p:txBody>
      </p:sp>
      <p:sp>
        <p:nvSpPr>
          <p:cNvPr id="15" name="Google Shape;156;g26777f2cde3_0_0">
            <a:hlinkClick r:id="rId14"/>
          </p:cNvPr>
          <p:cNvSpPr txBox="1"/>
          <p:nvPr/>
        </p:nvSpPr>
        <p:spPr>
          <a:xfrm>
            <a:off x="7818879" y="5372629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 err="1">
                <a:solidFill>
                  <a:schemeClr val="hlink"/>
                </a:solidFill>
              </a:rPr>
              <a:t>FunASR</a:t>
            </a:r>
            <a:endParaRPr dirty="0"/>
          </a:p>
        </p:txBody>
      </p:sp>
      <p:sp>
        <p:nvSpPr>
          <p:cNvPr id="16" name="Google Shape;156;g26777f2cde3_0_0">
            <a:hlinkClick r:id="rId15"/>
          </p:cNvPr>
          <p:cNvSpPr txBox="1"/>
          <p:nvPr/>
        </p:nvSpPr>
        <p:spPr>
          <a:xfrm>
            <a:off x="7828586" y="6247007"/>
            <a:ext cx="8768654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sz="3300" u="sng" dirty="0">
                <a:solidFill>
                  <a:schemeClr val="hlink"/>
                </a:solidFill>
              </a:rPr>
              <a:t>繁體</a:t>
            </a:r>
            <a:r>
              <a:rPr lang="zh-TW" altLang="en-US" sz="3300" u="sng" dirty="0" smtClean="0">
                <a:solidFill>
                  <a:schemeClr val="hlink"/>
                </a:solidFill>
              </a:rPr>
              <a:t>中文編碼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6777f2cde3_0_0"/>
          <p:cNvSpPr txBox="1"/>
          <p:nvPr/>
        </p:nvSpPr>
        <p:spPr>
          <a:xfrm>
            <a:off x="2735074" y="802432"/>
            <a:ext cx="7244421" cy="11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700" b="1" dirty="0" smtClean="0"/>
              <a:t>其它資料來源</a:t>
            </a:r>
            <a:endParaRPr sz="6700" b="1" dirty="0"/>
          </a:p>
        </p:txBody>
      </p:sp>
      <p:sp>
        <p:nvSpPr>
          <p:cNvPr id="16" name="Google Shape;156;g26777f2cde3_0_0">
            <a:hlinkClick r:id="rId3"/>
          </p:cNvPr>
          <p:cNvSpPr txBox="1"/>
          <p:nvPr/>
        </p:nvSpPr>
        <p:spPr>
          <a:xfrm>
            <a:off x="1282473" y="2813676"/>
            <a:ext cx="5167500" cy="78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300" u="sng" dirty="0">
                <a:solidFill>
                  <a:schemeClr val="hlink"/>
                </a:solidFill>
              </a:rPr>
              <a:t>https://data.gov.tw/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990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1;g26646bfb770_0_0"/>
          <p:cNvSpPr txBox="1"/>
          <p:nvPr/>
        </p:nvSpPr>
        <p:spPr>
          <a:xfrm>
            <a:off x="1122512" y="514400"/>
            <a:ext cx="1231336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100" dirty="0" smtClean="0"/>
              <a:t>預計作法</a:t>
            </a:r>
            <a:endParaRPr sz="3100" dirty="0"/>
          </a:p>
        </p:txBody>
      </p:sp>
      <p:sp>
        <p:nvSpPr>
          <p:cNvPr id="3" name="矩形 2"/>
          <p:cNvSpPr/>
          <p:nvPr/>
        </p:nvSpPr>
        <p:spPr>
          <a:xfrm>
            <a:off x="474440" y="2674640"/>
            <a:ext cx="2159665" cy="1418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/>
              <a:t>Input</a:t>
            </a:r>
          </a:p>
          <a:p>
            <a:pPr algn="ctr"/>
            <a:r>
              <a:rPr lang="en-US" altLang="zh-TW" sz="2800" dirty="0" smtClean="0"/>
              <a:t>(Audio)</a:t>
            </a:r>
            <a:endParaRPr lang="zh-TW" altLang="en-US" sz="2800" dirty="0"/>
          </a:p>
        </p:txBody>
      </p:sp>
      <p:sp>
        <p:nvSpPr>
          <p:cNvPr id="9" name="矩形 8"/>
          <p:cNvSpPr/>
          <p:nvPr/>
        </p:nvSpPr>
        <p:spPr>
          <a:xfrm>
            <a:off x="9072596" y="2674640"/>
            <a:ext cx="2159665" cy="1418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/>
              <a:t>LLM</a:t>
            </a:r>
            <a:endParaRPr lang="zh-TW" altLang="en-US" sz="2800" dirty="0"/>
          </a:p>
        </p:txBody>
      </p:sp>
      <p:sp>
        <p:nvSpPr>
          <p:cNvPr id="10" name="矩形 9"/>
          <p:cNvSpPr/>
          <p:nvPr/>
        </p:nvSpPr>
        <p:spPr>
          <a:xfrm>
            <a:off x="9102088" y="5338936"/>
            <a:ext cx="2159665" cy="1418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/>
              <a:t>RAG</a:t>
            </a:r>
            <a:endParaRPr lang="zh-TW" altLang="en-US" sz="2800" dirty="0"/>
          </a:p>
        </p:txBody>
      </p:sp>
      <p:sp>
        <p:nvSpPr>
          <p:cNvPr id="11" name="矩形 10"/>
          <p:cNvSpPr/>
          <p:nvPr/>
        </p:nvSpPr>
        <p:spPr>
          <a:xfrm>
            <a:off x="11780271" y="2674640"/>
            <a:ext cx="2159665" cy="1418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/>
              <a:t>Output</a:t>
            </a:r>
            <a:endParaRPr lang="zh-TW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3282752" y="4092833"/>
            <a:ext cx="26747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TW" sz="1800" dirty="0" smtClean="0"/>
              <a:t>Small</a:t>
            </a:r>
            <a:r>
              <a:rPr lang="en-US" altLang="zh-TW" sz="1800" dirty="0"/>
              <a:t> (</a:t>
            </a:r>
            <a:r>
              <a:rPr lang="en-US" altLang="zh-TW" sz="1800" dirty="0">
                <a:solidFill>
                  <a:srgbClr val="0000FF"/>
                </a:solidFill>
              </a:rPr>
              <a:t>wait </a:t>
            </a:r>
            <a:r>
              <a:rPr lang="en-US" altLang="zh-TW" sz="1800" dirty="0" err="1">
                <a:solidFill>
                  <a:srgbClr val="0000FF"/>
                </a:solidFill>
              </a:rPr>
              <a:t>finetune</a:t>
            </a:r>
            <a:r>
              <a:rPr lang="en-US" altLang="zh-TW" sz="1800" dirty="0"/>
              <a:t>) </a:t>
            </a:r>
            <a:r>
              <a:rPr lang="en-US" altLang="zh-TW" sz="1800" dirty="0" smtClean="0"/>
              <a:t>Medium </a:t>
            </a:r>
            <a:r>
              <a:rPr lang="en-US" altLang="zh-TW" sz="1800" dirty="0">
                <a:solidFill>
                  <a:srgbClr val="0000FF"/>
                </a:solidFill>
              </a:rPr>
              <a:t>(wait </a:t>
            </a:r>
            <a:r>
              <a:rPr lang="en-US" altLang="zh-TW" sz="1800" dirty="0" err="1" smtClean="0">
                <a:solidFill>
                  <a:srgbClr val="0000FF"/>
                </a:solidFill>
              </a:rPr>
              <a:t>finetune</a:t>
            </a:r>
            <a:r>
              <a:rPr lang="en-US" altLang="zh-TW" sz="1800" dirty="0" smtClean="0"/>
              <a:t>) Large (</a:t>
            </a:r>
            <a:r>
              <a:rPr lang="en-US" altLang="zh-TW" sz="1800" dirty="0" smtClean="0">
                <a:solidFill>
                  <a:srgbClr val="0000FF"/>
                </a:solidFill>
              </a:rPr>
              <a:t>wait </a:t>
            </a:r>
            <a:r>
              <a:rPr lang="en-US" altLang="zh-TW" sz="1800" dirty="0" err="1" smtClean="0">
                <a:solidFill>
                  <a:srgbClr val="0000FF"/>
                </a:solidFill>
              </a:rPr>
              <a:t>finetune</a:t>
            </a:r>
            <a:r>
              <a:rPr lang="en-US" altLang="zh-TW" sz="1800" dirty="0" smtClean="0">
                <a:solidFill>
                  <a:srgbClr val="0000FF"/>
                </a:solidFill>
              </a:rPr>
              <a:t>)</a:t>
            </a:r>
          </a:p>
          <a:p>
            <a:r>
              <a:rPr lang="en-US" altLang="zh-TW" sz="1800" dirty="0" smtClean="0"/>
              <a:t>Large-v2</a:t>
            </a:r>
            <a:r>
              <a:rPr lang="en-US" altLang="zh-TW" sz="1800" dirty="0"/>
              <a:t> </a:t>
            </a:r>
            <a:r>
              <a:rPr lang="en-US" altLang="zh-TW" sz="1800" dirty="0" smtClean="0"/>
              <a:t>(</a:t>
            </a:r>
            <a:r>
              <a:rPr lang="en-US" altLang="zh-TW" sz="1800" dirty="0" smtClean="0">
                <a:solidFill>
                  <a:schemeClr val="tx1"/>
                </a:solidFill>
              </a:rPr>
              <a:t>on going</a:t>
            </a:r>
            <a:r>
              <a:rPr lang="en-US" altLang="zh-TW" sz="1800" dirty="0" smtClean="0"/>
              <a:t>)</a:t>
            </a:r>
          </a:p>
          <a:p>
            <a:pPr lvl="0"/>
            <a:r>
              <a:rPr lang="en-US" altLang="zh-TW" sz="1800" dirty="0" smtClean="0"/>
              <a:t>Large-v3 (</a:t>
            </a:r>
            <a:r>
              <a:rPr lang="en-US" altLang="zh-TW" sz="1800" dirty="0" smtClean="0">
                <a:solidFill>
                  <a:srgbClr val="FF0000"/>
                </a:solidFill>
              </a:rPr>
              <a:t>fail</a:t>
            </a:r>
            <a:r>
              <a:rPr lang="en-US" altLang="zh-TW" sz="1800" dirty="0" smtClean="0"/>
              <a:t>)</a:t>
            </a:r>
            <a:endParaRPr lang="en-US" altLang="zh-TW" sz="1800" dirty="0"/>
          </a:p>
        </p:txBody>
      </p:sp>
      <p:grpSp>
        <p:nvGrpSpPr>
          <p:cNvPr id="1025" name="群組 1024"/>
          <p:cNvGrpSpPr/>
          <p:nvPr/>
        </p:nvGrpSpPr>
        <p:grpSpPr>
          <a:xfrm>
            <a:off x="3426768" y="2674640"/>
            <a:ext cx="2159665" cy="3907016"/>
            <a:chOff x="3786808" y="3322712"/>
            <a:chExt cx="2159665" cy="3907016"/>
          </a:xfrm>
        </p:grpSpPr>
        <p:sp>
          <p:nvSpPr>
            <p:cNvPr id="7" name="矩形 6"/>
            <p:cNvSpPr/>
            <p:nvPr/>
          </p:nvSpPr>
          <p:spPr>
            <a:xfrm>
              <a:off x="3786808" y="3322712"/>
              <a:ext cx="2159665" cy="141819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 smtClean="0"/>
                <a:t>whisper</a:t>
              </a:r>
              <a:endParaRPr lang="zh-TW" altLang="en-US" sz="2800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4204679" y="6860396"/>
              <a:ext cx="14543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zh-TW" sz="1800" dirty="0" err="1" smtClean="0"/>
                <a:t>LoRA</a:t>
              </a:r>
              <a:endParaRPr lang="en-US" altLang="zh-TW" sz="1800" dirty="0"/>
            </a:p>
          </p:txBody>
        </p:sp>
        <p:sp>
          <p:nvSpPr>
            <p:cNvPr id="13" name="向下箭號 12"/>
            <p:cNvSpPr/>
            <p:nvPr/>
          </p:nvSpPr>
          <p:spPr>
            <a:xfrm>
              <a:off x="4233032" y="6218233"/>
              <a:ext cx="633608" cy="571846"/>
            </a:xfrm>
            <a:prstGeom prst="down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5989" y="1838124"/>
            <a:ext cx="7975955" cy="6093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6308238" y="2674640"/>
            <a:ext cx="2159665" cy="1418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Input</a:t>
            </a:r>
          </a:p>
          <a:p>
            <a:pPr algn="ctr"/>
            <a:r>
              <a:rPr lang="en-US" altLang="zh-TW" sz="2800" dirty="0" smtClean="0"/>
              <a:t>(Text)</a:t>
            </a:r>
            <a:endParaRPr lang="zh-TW" altLang="en-US" sz="2800" dirty="0"/>
          </a:p>
        </p:txBody>
      </p:sp>
      <p:sp>
        <p:nvSpPr>
          <p:cNvPr id="18" name="矩形 17"/>
          <p:cNvSpPr/>
          <p:nvPr/>
        </p:nvSpPr>
        <p:spPr>
          <a:xfrm>
            <a:off x="9073171" y="4092833"/>
            <a:ext cx="25307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800" dirty="0" smtClean="0"/>
              <a:t>Breeze-7B-Instruct-v0_1 </a:t>
            </a:r>
            <a:r>
              <a:rPr lang="en-US" altLang="zh-TW" sz="1800" dirty="0" smtClean="0">
                <a:solidFill>
                  <a:schemeClr val="accent2"/>
                </a:solidFill>
              </a:rPr>
              <a:t>(</a:t>
            </a:r>
            <a:r>
              <a:rPr lang="en-US" altLang="zh-TW" sz="1800" dirty="0">
                <a:solidFill>
                  <a:srgbClr val="0000FF"/>
                </a:solidFill>
              </a:rPr>
              <a:t>wait </a:t>
            </a:r>
            <a:r>
              <a:rPr lang="en-US" altLang="zh-TW" sz="1800" dirty="0" smtClean="0">
                <a:solidFill>
                  <a:srgbClr val="0000FF"/>
                </a:solidFill>
              </a:rPr>
              <a:t>test)</a:t>
            </a:r>
            <a:endParaRPr lang="en-US" altLang="zh-TW" sz="1800" dirty="0">
              <a:solidFill>
                <a:srgbClr val="0000FF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9072596" y="4724667"/>
            <a:ext cx="25307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TW" sz="1800" dirty="0" smtClean="0"/>
              <a:t>+ </a:t>
            </a:r>
            <a:r>
              <a:rPr lang="en-US" altLang="zh-TW" sz="1800" dirty="0" err="1" smtClean="0"/>
              <a:t>QLoRA</a:t>
            </a:r>
            <a:endParaRPr lang="en-US" altLang="zh-TW" sz="1800" dirty="0"/>
          </a:p>
        </p:txBody>
      </p:sp>
      <p:sp>
        <p:nvSpPr>
          <p:cNvPr id="20" name="矩形 19"/>
          <p:cNvSpPr/>
          <p:nvPr/>
        </p:nvSpPr>
        <p:spPr>
          <a:xfrm>
            <a:off x="9111960" y="6758800"/>
            <a:ext cx="3489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800" dirty="0" smtClean="0"/>
              <a:t>NVIDIA/</a:t>
            </a:r>
            <a:r>
              <a:rPr lang="en-US" altLang="zh-TW" sz="1800" dirty="0" err="1" smtClean="0"/>
              <a:t>trt</a:t>
            </a:r>
            <a:r>
              <a:rPr lang="en-US" altLang="zh-TW" sz="1800" dirty="0" smtClean="0"/>
              <a:t>-</a:t>
            </a:r>
            <a:r>
              <a:rPr lang="en-US" altLang="zh-TW" sz="1800" dirty="0" err="1" smtClean="0"/>
              <a:t>llm</a:t>
            </a:r>
            <a:r>
              <a:rPr lang="en-US" altLang="zh-TW" sz="1800" dirty="0" smtClean="0"/>
              <a:t>-rag-windows</a:t>
            </a:r>
          </a:p>
          <a:p>
            <a:r>
              <a:rPr lang="en-US" altLang="zh-TW" sz="1800" dirty="0" smtClean="0"/>
              <a:t>(</a:t>
            </a:r>
            <a:r>
              <a:rPr lang="en-US" altLang="zh-TW" sz="1800" dirty="0">
                <a:solidFill>
                  <a:srgbClr val="0000FF"/>
                </a:solidFill>
              </a:rPr>
              <a:t>Wait </a:t>
            </a:r>
            <a:r>
              <a:rPr lang="en-US" altLang="zh-TW" sz="1800" dirty="0" smtClean="0">
                <a:solidFill>
                  <a:srgbClr val="0000FF"/>
                </a:solidFill>
              </a:rPr>
              <a:t>survey)</a:t>
            </a:r>
            <a:endParaRPr lang="en-US" altLang="zh-TW" sz="1800" dirty="0">
              <a:solidFill>
                <a:srgbClr val="0000FF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091064" y="1390690"/>
            <a:ext cx="54726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 err="1" smtClean="0"/>
              <a:t>NeMo</a:t>
            </a:r>
            <a:r>
              <a:rPr lang="en-US" altLang="zh-TW" sz="2000" dirty="0" smtClean="0"/>
              <a:t>-Guardrails </a:t>
            </a:r>
            <a:r>
              <a:rPr lang="en-US" altLang="zh-TW" sz="2000" dirty="0"/>
              <a:t>(</a:t>
            </a:r>
            <a:r>
              <a:rPr lang="en-US" altLang="zh-TW" sz="2000" dirty="0">
                <a:solidFill>
                  <a:srgbClr val="FF0000"/>
                </a:solidFill>
              </a:rPr>
              <a:t>Wait survey)</a:t>
            </a:r>
          </a:p>
          <a:p>
            <a:endParaRPr lang="zh-TW" altLang="en-US" sz="2000" dirty="0"/>
          </a:p>
        </p:txBody>
      </p:sp>
      <p:cxnSp>
        <p:nvCxnSpPr>
          <p:cNvPr id="22" name="直線單箭頭接點 21"/>
          <p:cNvCxnSpPr>
            <a:stCxn id="3" idx="3"/>
            <a:endCxn id="7" idx="1"/>
          </p:cNvCxnSpPr>
          <p:nvPr/>
        </p:nvCxnSpPr>
        <p:spPr>
          <a:xfrm>
            <a:off x="2634105" y="3383737"/>
            <a:ext cx="79266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7" idx="3"/>
            <a:endCxn id="17" idx="1"/>
          </p:cNvCxnSpPr>
          <p:nvPr/>
        </p:nvCxnSpPr>
        <p:spPr>
          <a:xfrm>
            <a:off x="5586433" y="3383737"/>
            <a:ext cx="72180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/>
          <p:cNvCxnSpPr>
            <a:stCxn id="17" idx="3"/>
            <a:endCxn id="9" idx="1"/>
          </p:cNvCxnSpPr>
          <p:nvPr/>
        </p:nvCxnSpPr>
        <p:spPr>
          <a:xfrm>
            <a:off x="8467903" y="3383737"/>
            <a:ext cx="60469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單箭頭接點 29"/>
          <p:cNvCxnSpPr>
            <a:stCxn id="9" idx="3"/>
            <a:endCxn id="11" idx="1"/>
          </p:cNvCxnSpPr>
          <p:nvPr/>
        </p:nvCxnSpPr>
        <p:spPr>
          <a:xfrm>
            <a:off x="11232261" y="3383737"/>
            <a:ext cx="54801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474440" y="1838124"/>
            <a:ext cx="1818668" cy="664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b="1" dirty="0" smtClean="0">
                <a:solidFill>
                  <a:srgbClr val="FF0000"/>
                </a:solidFill>
              </a:rPr>
              <a:t>需要多一點</a:t>
            </a:r>
            <a:r>
              <a:rPr lang="zh-TW" altLang="en-US" sz="1800" b="1" dirty="0">
                <a:solidFill>
                  <a:srgbClr val="FF0000"/>
                </a:solidFill>
              </a:rPr>
              <a:t>音</a:t>
            </a:r>
            <a:r>
              <a:rPr lang="zh-TW" altLang="en-US" sz="1800" b="1" dirty="0" smtClean="0">
                <a:solidFill>
                  <a:srgbClr val="FF0000"/>
                </a:solidFill>
              </a:rPr>
              <a:t>檔和逐字稿</a:t>
            </a:r>
            <a:endParaRPr lang="en-US" altLang="zh-TW" sz="1800" b="1" dirty="0">
              <a:solidFill>
                <a:srgbClr val="FF0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272586" y="2170584"/>
            <a:ext cx="1818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b="1" dirty="0" smtClean="0">
                <a:solidFill>
                  <a:srgbClr val="FF0000"/>
                </a:solidFill>
              </a:rPr>
              <a:t>缺訓練資料</a:t>
            </a:r>
            <a:endParaRPr lang="en-US" altLang="zh-TW" sz="1800" b="1" dirty="0">
              <a:solidFill>
                <a:srgbClr val="FF0000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489825" y="1596261"/>
            <a:ext cx="2096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b="1" dirty="0" smtClean="0">
                <a:solidFill>
                  <a:srgbClr val="FF0000"/>
                </a:solidFill>
              </a:rPr>
              <a:t>是否有預期要能在多少</a:t>
            </a:r>
            <a:r>
              <a:rPr lang="en-US" altLang="zh-TW" sz="1800" b="1" dirty="0" smtClean="0">
                <a:solidFill>
                  <a:srgbClr val="FF0000"/>
                </a:solidFill>
              </a:rPr>
              <a:t>CER</a:t>
            </a:r>
            <a:r>
              <a:rPr lang="zh-TW" altLang="en-US" sz="1800" b="1" dirty="0" smtClean="0">
                <a:solidFill>
                  <a:srgbClr val="FF0000"/>
                </a:solidFill>
              </a:rPr>
              <a:t>以上</a:t>
            </a:r>
            <a:r>
              <a:rPr lang="en-US" altLang="zh-TW" sz="1800" b="1" dirty="0" smtClean="0">
                <a:solidFill>
                  <a:srgbClr val="FF0000"/>
                </a:solidFill>
              </a:rPr>
              <a:t>?</a:t>
            </a:r>
            <a:endParaRPr lang="en-US" altLang="zh-TW" sz="1800" b="1" dirty="0">
              <a:solidFill>
                <a:srgbClr val="FF0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58296" y="2233300"/>
            <a:ext cx="20966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b="1" dirty="0" smtClean="0">
                <a:solidFill>
                  <a:srgbClr val="FF0000"/>
                </a:solidFill>
              </a:rPr>
              <a:t>是否都要</a:t>
            </a:r>
            <a:r>
              <a:rPr lang="en-US" altLang="zh-TW" sz="1800" b="1" dirty="0" smtClean="0">
                <a:solidFill>
                  <a:srgbClr val="FF0000"/>
                </a:solidFill>
              </a:rPr>
              <a:t>tune</a:t>
            </a:r>
            <a:r>
              <a:rPr lang="zh-TW" altLang="en-US" sz="1800" b="1" dirty="0" smtClean="0">
                <a:solidFill>
                  <a:srgbClr val="FF0000"/>
                </a:solidFill>
              </a:rPr>
              <a:t>過</a:t>
            </a:r>
            <a:r>
              <a:rPr lang="en-US" altLang="zh-TW" sz="1800" b="1" dirty="0" smtClean="0">
                <a:solidFill>
                  <a:srgbClr val="FF0000"/>
                </a:solidFill>
              </a:rPr>
              <a:t>?</a:t>
            </a:r>
            <a:endParaRPr lang="en-US" altLang="zh-TW" sz="1800" b="1" dirty="0">
              <a:solidFill>
                <a:srgbClr val="FF0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308238" y="5340607"/>
            <a:ext cx="2159665" cy="1418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smtClean="0"/>
              <a:t>Prompt context</a:t>
            </a:r>
            <a:endParaRPr lang="zh-TW" altLang="en-US" sz="2800" dirty="0"/>
          </a:p>
        </p:txBody>
      </p:sp>
      <p:cxnSp>
        <p:nvCxnSpPr>
          <p:cNvPr id="31" name="直線單箭頭接點 30"/>
          <p:cNvCxnSpPr/>
          <p:nvPr/>
        </p:nvCxnSpPr>
        <p:spPr>
          <a:xfrm flipH="1">
            <a:off x="7279197" y="4186808"/>
            <a:ext cx="1548171" cy="90719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/>
          <p:cNvCxnSpPr>
            <a:endCxn id="18" idx="1"/>
          </p:cNvCxnSpPr>
          <p:nvPr/>
        </p:nvCxnSpPr>
        <p:spPr>
          <a:xfrm flipV="1">
            <a:off x="7598969" y="4415999"/>
            <a:ext cx="1474202" cy="7860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/>
          <p:nvPr/>
        </p:nvCxnSpPr>
        <p:spPr>
          <a:xfrm flipV="1">
            <a:off x="10856474" y="4523082"/>
            <a:ext cx="0" cy="7860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/>
          <p:cNvCxnSpPr/>
          <p:nvPr/>
        </p:nvCxnSpPr>
        <p:spPr>
          <a:xfrm>
            <a:off x="11125041" y="4523082"/>
            <a:ext cx="0" cy="8234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6308239" y="6758799"/>
            <a:ext cx="20278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dirty="0" smtClean="0">
                <a:solidFill>
                  <a:srgbClr val="0000FF"/>
                </a:solidFill>
              </a:rPr>
              <a:t>排除有害字眼、</a:t>
            </a:r>
            <a:r>
              <a:rPr lang="en-US" altLang="zh-TW" sz="1800" dirty="0" smtClean="0">
                <a:solidFill>
                  <a:srgbClr val="0000FF"/>
                </a:solidFill>
              </a:rPr>
              <a:t>few shot </a:t>
            </a:r>
            <a:r>
              <a:rPr lang="zh-TW" altLang="en-US" sz="1800" dirty="0" smtClean="0">
                <a:solidFill>
                  <a:srgbClr val="0000FF"/>
                </a:solidFill>
              </a:rPr>
              <a:t>、優化輸出格式的</a:t>
            </a:r>
            <a:r>
              <a:rPr lang="en-US" altLang="zh-TW" sz="1800" dirty="0" smtClean="0">
                <a:solidFill>
                  <a:srgbClr val="0000FF"/>
                </a:solidFill>
              </a:rPr>
              <a:t>sample</a:t>
            </a:r>
            <a:endParaRPr lang="en-US" altLang="zh-TW" sz="1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703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1;g26646bfb770_0_0"/>
          <p:cNvSpPr txBox="1"/>
          <p:nvPr/>
        </p:nvSpPr>
        <p:spPr>
          <a:xfrm>
            <a:off x="1122512" y="1162472"/>
            <a:ext cx="1036950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 smtClean="0"/>
              <a:t>2024/2/3,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100" dirty="0" smtClean="0"/>
              <a:t>搜尋</a:t>
            </a:r>
            <a:r>
              <a:rPr lang="en-US" altLang="zh-TW" sz="3100" dirty="0" smtClean="0"/>
              <a:t>10</a:t>
            </a:r>
            <a:r>
              <a:rPr lang="zh-TW" altLang="en-US" sz="3100" dirty="0" smtClean="0"/>
              <a:t>個</a:t>
            </a:r>
            <a:r>
              <a:rPr lang="en-US" altLang="zh-TW" sz="3100" dirty="0" err="1" smtClean="0"/>
              <a:t>youtube</a:t>
            </a:r>
            <a:r>
              <a:rPr lang="zh-TW" altLang="en-US" sz="3100" dirty="0" smtClean="0"/>
              <a:t>影片、且包含</a:t>
            </a:r>
            <a:r>
              <a:rPr lang="en-US" altLang="zh-TW" sz="3100" dirty="0" smtClean="0"/>
              <a:t>cc</a:t>
            </a:r>
            <a:r>
              <a:rPr lang="zh-TW" altLang="en-US" sz="3100" dirty="0" smtClean="0"/>
              <a:t>字幕</a:t>
            </a:r>
            <a:endParaRPr sz="3100" dirty="0"/>
          </a:p>
        </p:txBody>
      </p:sp>
      <p:sp>
        <p:nvSpPr>
          <p:cNvPr id="3" name="矩形 2"/>
          <p:cNvSpPr/>
          <p:nvPr/>
        </p:nvSpPr>
        <p:spPr>
          <a:xfrm>
            <a:off x="1626568" y="2245096"/>
            <a:ext cx="7315200" cy="54476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1200" dirty="0" smtClean="0"/>
              <a:t>超</a:t>
            </a:r>
            <a:r>
              <a:rPr lang="zh-TW" altLang="en-US" sz="1200" dirty="0"/>
              <a:t>振奮！台灣將成量子科技明日之星！中研院五位元超導量子電腦成功上網！帶你一次搞懂量子電腦！</a:t>
            </a:r>
          </a:p>
          <a:p>
            <a:r>
              <a:rPr lang="en-US" altLang="zh-TW" sz="1200" dirty="0"/>
              <a:t>https://www.youtube.com/watch?v=YIztoIwd3S4</a:t>
            </a:r>
          </a:p>
          <a:p>
            <a:endParaRPr lang="en-US" altLang="zh-TW" sz="1200" dirty="0"/>
          </a:p>
          <a:p>
            <a:r>
              <a:rPr lang="zh-TW" altLang="en-US" sz="1200" dirty="0" smtClean="0"/>
              <a:t>資安</a:t>
            </a:r>
            <a:r>
              <a:rPr lang="zh-TW" altLang="en-US" sz="1200" dirty="0"/>
              <a:t>攻擊成國安威脅，網路戰如何應對？</a:t>
            </a:r>
          </a:p>
          <a:p>
            <a:r>
              <a:rPr lang="en-US" altLang="zh-TW" sz="1200" dirty="0"/>
              <a:t>https://www.youtube.com/watch?v=eS5eywlbIKA</a:t>
            </a:r>
          </a:p>
          <a:p>
            <a:endParaRPr lang="en-US" altLang="zh-TW" sz="1200" dirty="0"/>
          </a:p>
          <a:p>
            <a:r>
              <a:rPr lang="zh-TW" altLang="en-US" sz="1200" dirty="0" smtClean="0"/>
              <a:t>為何</a:t>
            </a:r>
            <a:r>
              <a:rPr lang="zh-TW" altLang="en-US" sz="1200" dirty="0"/>
              <a:t>台灣稱霸半導體產業？ 半導體的極限到了嗎？</a:t>
            </a:r>
          </a:p>
          <a:p>
            <a:r>
              <a:rPr lang="en-US" altLang="zh-TW" sz="1200" dirty="0"/>
              <a:t>https://www.youtube.com/watch?v=TQ2C6Tkdr6o</a:t>
            </a:r>
          </a:p>
          <a:p>
            <a:endParaRPr lang="en-US" altLang="zh-TW" sz="1200" dirty="0"/>
          </a:p>
          <a:p>
            <a:r>
              <a:rPr lang="zh-TW" altLang="en-US" sz="1200" dirty="0" smtClean="0"/>
              <a:t>李宏毅</a:t>
            </a:r>
            <a:r>
              <a:rPr lang="en-US" altLang="zh-TW" sz="1200" dirty="0"/>
              <a:t>-【</a:t>
            </a:r>
            <a:r>
              <a:rPr lang="zh-TW" altLang="en-US" sz="1200" dirty="0"/>
              <a:t>生成式</a:t>
            </a:r>
            <a:r>
              <a:rPr lang="en-US" altLang="zh-TW" sz="1200" dirty="0"/>
              <a:t>AI】</a:t>
            </a:r>
            <a:r>
              <a:rPr lang="zh-TW" altLang="en-US" sz="1200" dirty="0"/>
              <a:t>讓 </a:t>
            </a:r>
            <a:r>
              <a:rPr lang="en-US" altLang="zh-TW" sz="1200" dirty="0"/>
              <a:t>AI </a:t>
            </a:r>
            <a:r>
              <a:rPr lang="zh-TW" altLang="en-US" sz="1200" dirty="0"/>
              <a:t>村民組成虛擬村莊會發生甚麼事？</a:t>
            </a:r>
          </a:p>
          <a:p>
            <a:r>
              <a:rPr lang="en-US" altLang="zh-TW" sz="1200" dirty="0"/>
              <a:t>https://www.youtube.com/watch?v=G44Lkj7XDsA</a:t>
            </a:r>
          </a:p>
          <a:p>
            <a:endParaRPr lang="en-US" altLang="zh-TW" sz="1200" dirty="0"/>
          </a:p>
          <a:p>
            <a:r>
              <a:rPr lang="zh-TW" altLang="en-US" sz="1200" dirty="0" smtClean="0"/>
              <a:t>李宏毅</a:t>
            </a:r>
            <a:r>
              <a:rPr lang="en-US" altLang="zh-TW" sz="1200" dirty="0"/>
              <a:t>-【</a:t>
            </a:r>
            <a:r>
              <a:rPr lang="zh-TW" altLang="en-US" sz="1200" dirty="0"/>
              <a:t>生成式</a:t>
            </a:r>
            <a:r>
              <a:rPr lang="en-US" altLang="zh-TW" sz="1200" dirty="0" err="1"/>
              <a:t>AI】ChatGPT</a:t>
            </a:r>
            <a:r>
              <a:rPr lang="en-US" altLang="zh-TW" sz="1200" dirty="0"/>
              <a:t> </a:t>
            </a:r>
            <a:r>
              <a:rPr lang="zh-TW" altLang="en-US" sz="1200" dirty="0"/>
              <a:t>原理剖析 </a:t>
            </a:r>
            <a:r>
              <a:rPr lang="en-US" altLang="zh-TW" sz="1200" dirty="0"/>
              <a:t>(3/3) — </a:t>
            </a:r>
            <a:r>
              <a:rPr lang="en-US" altLang="zh-TW" sz="1200" dirty="0" err="1"/>
              <a:t>ChatGPT</a:t>
            </a:r>
            <a:r>
              <a:rPr lang="en-US" altLang="zh-TW" sz="1200" dirty="0"/>
              <a:t> </a:t>
            </a:r>
            <a:r>
              <a:rPr lang="zh-TW" altLang="en-US" sz="1200" dirty="0"/>
              <a:t>所帶來的研究問題</a:t>
            </a:r>
          </a:p>
          <a:p>
            <a:r>
              <a:rPr lang="en-US" altLang="zh-TW" sz="1200" dirty="0"/>
              <a:t>https://www.youtube.com/watch?v=UsaZhQ9bY2k</a:t>
            </a:r>
          </a:p>
          <a:p>
            <a:endParaRPr lang="en-US" altLang="zh-TW" sz="1200" dirty="0"/>
          </a:p>
          <a:p>
            <a:r>
              <a:rPr lang="zh-TW" altLang="en-US" sz="1200" dirty="0" smtClean="0"/>
              <a:t>李宏毅</a:t>
            </a:r>
            <a:r>
              <a:rPr lang="en-US" altLang="zh-TW" sz="1200" dirty="0"/>
              <a:t>-【</a:t>
            </a:r>
            <a:r>
              <a:rPr lang="zh-TW" altLang="en-US" sz="1200" dirty="0"/>
              <a:t>生成式</a:t>
            </a:r>
            <a:r>
              <a:rPr lang="en-US" altLang="zh-TW" sz="1200" dirty="0"/>
              <a:t>AI】</a:t>
            </a:r>
            <a:r>
              <a:rPr lang="zh-TW" altLang="en-US" sz="1200" dirty="0"/>
              <a:t>大模型 </a:t>
            </a:r>
            <a:r>
              <a:rPr lang="en-US" altLang="zh-TW" sz="1200" dirty="0"/>
              <a:t>+ </a:t>
            </a:r>
            <a:r>
              <a:rPr lang="zh-TW" altLang="en-US" sz="1200" dirty="0"/>
              <a:t>大資料 </a:t>
            </a:r>
            <a:r>
              <a:rPr lang="en-US" altLang="zh-TW" sz="1200" dirty="0"/>
              <a:t>= </a:t>
            </a:r>
            <a:r>
              <a:rPr lang="zh-TW" altLang="en-US" sz="1200" dirty="0"/>
              <a:t>神奇結果？</a:t>
            </a:r>
            <a:r>
              <a:rPr lang="en-US" altLang="zh-TW" sz="1200" dirty="0"/>
              <a:t>(1/3)</a:t>
            </a:r>
            <a:r>
              <a:rPr lang="zh-TW" altLang="en-US" sz="1200" dirty="0"/>
              <a:t>：大模型的頓悟時刻</a:t>
            </a:r>
          </a:p>
          <a:p>
            <a:r>
              <a:rPr lang="en-US" altLang="zh-TW" sz="1200" dirty="0"/>
              <a:t>https://www.youtube.com/watch?v=SaZTJJNOCOY</a:t>
            </a:r>
          </a:p>
          <a:p>
            <a:endParaRPr lang="en-US" altLang="zh-TW" sz="1200" dirty="0"/>
          </a:p>
          <a:p>
            <a:r>
              <a:rPr lang="zh-TW" altLang="en-US" sz="1200" dirty="0" smtClean="0"/>
              <a:t>李宏毅</a:t>
            </a:r>
            <a:r>
              <a:rPr lang="en-US" altLang="zh-TW" sz="1200" dirty="0"/>
              <a:t>-【【</a:t>
            </a:r>
            <a:r>
              <a:rPr lang="zh-TW" altLang="en-US" sz="1200" dirty="0"/>
              <a:t>生成式</a:t>
            </a:r>
            <a:r>
              <a:rPr lang="en-US" altLang="zh-TW" sz="1200" dirty="0"/>
              <a:t>AI】</a:t>
            </a:r>
            <a:r>
              <a:rPr lang="zh-TW" altLang="en-US" sz="1200" dirty="0"/>
              <a:t>生成式學習的兩種策略：要各個擊破，還是要一次到位</a:t>
            </a:r>
          </a:p>
          <a:p>
            <a:r>
              <a:rPr lang="en-US" altLang="zh-TW" sz="1200" dirty="0"/>
              <a:t>https://www.youtube.com/watch?v=AihBniegMKg</a:t>
            </a:r>
          </a:p>
          <a:p>
            <a:endParaRPr lang="en-US" altLang="zh-TW" sz="1200" dirty="0"/>
          </a:p>
          <a:p>
            <a:r>
              <a:rPr lang="zh-TW" altLang="en-US" sz="1200" dirty="0" smtClean="0"/>
              <a:t>李宏毅</a:t>
            </a:r>
            <a:r>
              <a:rPr lang="en-US" altLang="zh-TW" sz="1200" dirty="0"/>
              <a:t>-【</a:t>
            </a:r>
            <a:r>
              <a:rPr lang="zh-TW" altLang="en-US" sz="1200" dirty="0"/>
              <a:t>生成式</a:t>
            </a:r>
            <a:r>
              <a:rPr lang="en-US" altLang="zh-TW" sz="1200" dirty="0" err="1"/>
              <a:t>AI】Finetuning</a:t>
            </a:r>
            <a:r>
              <a:rPr lang="en-US" altLang="zh-TW" sz="1200" dirty="0"/>
              <a:t> vs. Prompting</a:t>
            </a:r>
            <a:r>
              <a:rPr lang="zh-TW" altLang="en-US" sz="1200" dirty="0"/>
              <a:t>：對於大型語言模型的不同期待所衍生的兩類使用方式</a:t>
            </a:r>
          </a:p>
          <a:p>
            <a:r>
              <a:rPr lang="en-US" altLang="zh-TW" sz="1200" dirty="0"/>
              <a:t>https://www.youtube.com/watch?v=F58vJcGgjt0</a:t>
            </a:r>
          </a:p>
          <a:p>
            <a:endParaRPr lang="en-US" altLang="zh-TW" sz="1200" dirty="0"/>
          </a:p>
          <a:p>
            <a:r>
              <a:rPr lang="zh-TW" altLang="en-US" sz="1200" dirty="0" smtClean="0"/>
              <a:t>李宏毅</a:t>
            </a:r>
            <a:r>
              <a:rPr lang="en-US" altLang="zh-TW" sz="1200" dirty="0"/>
              <a:t>-【</a:t>
            </a:r>
            <a:r>
              <a:rPr lang="zh-TW" altLang="en-US" sz="1200" dirty="0"/>
              <a:t>生成式</a:t>
            </a:r>
            <a:r>
              <a:rPr lang="en-US" altLang="zh-TW" sz="1200" dirty="0" err="1"/>
              <a:t>AI】Finetuning</a:t>
            </a:r>
            <a:r>
              <a:rPr lang="en-US" altLang="zh-TW" sz="1200" dirty="0"/>
              <a:t> vs. Prompting</a:t>
            </a:r>
            <a:r>
              <a:rPr lang="zh-TW" altLang="en-US" sz="1200" dirty="0"/>
              <a:t>：對於大型語言模型的不同期待所衍生的兩類使用方式 </a:t>
            </a:r>
            <a:r>
              <a:rPr lang="en-US" altLang="zh-TW" sz="1200" dirty="0"/>
              <a:t>(2/3)</a:t>
            </a:r>
          </a:p>
          <a:p>
            <a:r>
              <a:rPr lang="en-US" altLang="zh-TW" sz="1200" dirty="0"/>
              <a:t>https://www.youtube.com/watch?v=aZ_jXZvxyVg</a:t>
            </a:r>
          </a:p>
          <a:p>
            <a:endParaRPr lang="en-US" altLang="zh-TW" sz="1200" dirty="0"/>
          </a:p>
          <a:p>
            <a:r>
              <a:rPr lang="zh-TW" altLang="en-US" sz="1200" dirty="0" smtClean="0"/>
              <a:t>李宏毅</a:t>
            </a:r>
            <a:r>
              <a:rPr lang="en-US" altLang="zh-TW" sz="1200" dirty="0"/>
              <a:t>-Anomaly Detection (1/7)</a:t>
            </a:r>
          </a:p>
          <a:p>
            <a:r>
              <a:rPr lang="en-US" altLang="zh-TW" sz="1200" dirty="0"/>
              <a:t>https://www.youtube.com/watch?v=gDp2LXGnVLQ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3692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168" y="5915200"/>
            <a:ext cx="5288889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544" y="5915200"/>
            <a:ext cx="520714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Google Shape;151;g26646bfb770_0_0"/>
          <p:cNvSpPr txBox="1"/>
          <p:nvPr/>
        </p:nvSpPr>
        <p:spPr>
          <a:xfrm>
            <a:off x="1122512" y="1162472"/>
            <a:ext cx="13105456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 smtClean="0"/>
              <a:t>2024/2/8, </a:t>
            </a:r>
          </a:p>
          <a:p>
            <a:r>
              <a:rPr lang="zh-TW" altLang="en-US" sz="3100" dirty="0"/>
              <a:t>未</a:t>
            </a:r>
            <a:r>
              <a:rPr lang="en-US" altLang="zh-TW" sz="3100" dirty="0" err="1" smtClean="0"/>
              <a:t>finetune</a:t>
            </a:r>
            <a:r>
              <a:rPr lang="zh-TW" altLang="en-US" sz="3100" dirty="0" smtClean="0"/>
              <a:t>前</a:t>
            </a:r>
            <a:r>
              <a:rPr lang="en-US" altLang="zh-TW" sz="3100" dirty="0" smtClean="0"/>
              <a:t>CER</a:t>
            </a:r>
            <a:r>
              <a:rPr lang="zh-TW" altLang="en-US" sz="3100" dirty="0" smtClean="0"/>
              <a:t>確認</a:t>
            </a:r>
            <a:r>
              <a:rPr lang="en-US" altLang="zh-TW" sz="3100" dirty="0" smtClean="0"/>
              <a:t>-</a:t>
            </a:r>
          </a:p>
          <a:p>
            <a:pPr marL="514350" lvl="0" indent="-514350">
              <a:buAutoNum type="arabicPeriod"/>
            </a:pPr>
            <a:r>
              <a:rPr lang="zh-TW" altLang="en-US" sz="3100" dirty="0"/>
              <a:t>前處理過濾掉</a:t>
            </a:r>
            <a:r>
              <a:rPr lang="en-US" altLang="zh-TW" sz="3100" dirty="0" smtClean="0"/>
              <a:t>cc</a:t>
            </a:r>
            <a:r>
              <a:rPr lang="zh-TW" altLang="en-US" sz="3100" dirty="0" smtClean="0"/>
              <a:t>逐字稿字元</a:t>
            </a:r>
            <a:r>
              <a:rPr lang="en-US" altLang="zh-TW" sz="3100" dirty="0" smtClean="0"/>
              <a:t> :</a:t>
            </a:r>
            <a:r>
              <a:rPr lang="zh-TW" altLang="en-US" sz="3100" dirty="0" smtClean="0"/>
              <a:t> </a:t>
            </a:r>
            <a:r>
              <a:rPr lang="en-US" altLang="zh-TW" sz="1800" dirty="0" smtClean="0"/>
              <a:t>&gt;</a:t>
            </a:r>
            <a:r>
              <a:rPr lang="zh-TW" altLang="en-US" sz="1800" dirty="0"/>
              <a:t>，。、；：「」</a:t>
            </a:r>
            <a:r>
              <a:rPr lang="en-US" altLang="zh-TW" sz="1800" dirty="0"/>
              <a:t>『』</a:t>
            </a:r>
            <a:r>
              <a:rPr lang="zh-TW" altLang="en-US" sz="1800" dirty="0"/>
              <a:t>（）</a:t>
            </a:r>
            <a:r>
              <a:rPr lang="en-US" altLang="zh-TW" sz="1800" dirty="0"/>
              <a:t>【】——</a:t>
            </a:r>
            <a:r>
              <a:rPr lang="zh-TW" altLang="en-US" sz="1800" dirty="0"/>
              <a:t>～？！</a:t>
            </a:r>
            <a:r>
              <a:rPr lang="en-US" altLang="zh-TW" sz="1800" dirty="0"/>
              <a:t>《》……—</a:t>
            </a:r>
            <a:r>
              <a:rPr lang="zh-TW" altLang="en-US" sz="1800" dirty="0"/>
              <a:t>＋－</a:t>
            </a:r>
            <a:r>
              <a:rPr lang="en-US" altLang="zh-TW" sz="1800" dirty="0"/>
              <a:t>×÷,.;:"'()[]{}?!-=+-*/\~_\</a:t>
            </a:r>
            <a:r>
              <a:rPr lang="en-US" altLang="zh-TW" sz="1800" dirty="0" smtClean="0"/>
              <a:t>n\t</a:t>
            </a:r>
          </a:p>
          <a:p>
            <a:pPr marL="342900" lvl="0" indent="-342900">
              <a:buAutoNum type="arabicPeriod"/>
            </a:pPr>
            <a:r>
              <a:rPr lang="en-US" altLang="zh-TW" sz="3100" dirty="0" smtClean="0"/>
              <a:t> </a:t>
            </a:r>
            <a:r>
              <a:rPr lang="zh-TW" altLang="en-US" sz="3100" dirty="0" smtClean="0"/>
              <a:t>底下版本推論</a:t>
            </a:r>
            <a:endParaRPr lang="en-US" altLang="zh-TW" sz="3100" dirty="0"/>
          </a:p>
          <a:p>
            <a:pPr marL="342900" lvl="0" indent="-342900">
              <a:buAutoNum type="arabicPeriod"/>
            </a:pPr>
            <a:r>
              <a:rPr lang="zh-TW" altLang="en-US" sz="3100" dirty="0" smtClean="0"/>
              <a:t> 計算</a:t>
            </a:r>
            <a:r>
              <a:rPr lang="en-US" altLang="zh-TW" sz="3100" dirty="0" smtClean="0"/>
              <a:t>CER</a:t>
            </a:r>
          </a:p>
          <a:p>
            <a:pPr lvl="0"/>
            <a:endParaRPr lang="en-US" altLang="zh-TW" sz="3100" dirty="0"/>
          </a:p>
          <a:p>
            <a:pPr lvl="0"/>
            <a:r>
              <a:rPr lang="zh-TW" altLang="en-US" sz="3100" dirty="0" smtClean="0"/>
              <a:t>結論 </a:t>
            </a:r>
            <a:r>
              <a:rPr lang="en-US" altLang="zh-TW" sz="3100" dirty="0" smtClean="0"/>
              <a:t>:</a:t>
            </a:r>
            <a:r>
              <a:rPr lang="zh-TW" altLang="en-US" sz="3100" dirty="0" smtClean="0"/>
              <a:t> </a:t>
            </a:r>
            <a:r>
              <a:rPr lang="en-US" altLang="zh-TW" sz="3100" dirty="0" smtClean="0"/>
              <a:t>small</a:t>
            </a:r>
            <a:r>
              <a:rPr lang="zh-TW" altLang="en-US" sz="3100" dirty="0" smtClean="0"/>
              <a:t>表現意外較好</a:t>
            </a:r>
            <a:r>
              <a:rPr lang="en-US" altLang="zh-TW" sz="3100" dirty="0" smtClean="0"/>
              <a:t>, v3</a:t>
            </a:r>
            <a:r>
              <a:rPr lang="zh-TW" altLang="en-US" sz="3100" dirty="0" smtClean="0"/>
              <a:t>版本都是最差的</a:t>
            </a:r>
            <a:endParaRPr lang="en-US" altLang="zh-TW" sz="3100" dirty="0" smtClean="0"/>
          </a:p>
        </p:txBody>
      </p:sp>
      <p:sp>
        <p:nvSpPr>
          <p:cNvPr id="2" name="矩形 1"/>
          <p:cNvSpPr/>
          <p:nvPr/>
        </p:nvSpPr>
        <p:spPr>
          <a:xfrm>
            <a:off x="2778695" y="5415106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2800" b="1" dirty="0" smtClean="0"/>
              <a:t>原始權重</a:t>
            </a:r>
            <a:endParaRPr lang="en-US" altLang="zh-TW" sz="2800" b="1" dirty="0"/>
          </a:p>
        </p:txBody>
      </p:sp>
      <p:sp>
        <p:nvSpPr>
          <p:cNvPr id="6" name="矩形 5"/>
          <p:cNvSpPr/>
          <p:nvPr/>
        </p:nvSpPr>
        <p:spPr>
          <a:xfrm>
            <a:off x="8755360" y="5391980"/>
            <a:ext cx="11224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sz="2800" b="1" dirty="0" smtClean="0"/>
              <a:t>FLAX</a:t>
            </a:r>
            <a:endParaRPr lang="en-US" altLang="zh-TW" sz="2800" b="1" dirty="0"/>
          </a:p>
        </p:txBody>
      </p:sp>
    </p:spTree>
    <p:extLst>
      <p:ext uri="{BB962C8B-B14F-4D97-AF65-F5344CB8AC3E}">
        <p14:creationId xmlns:p14="http://schemas.microsoft.com/office/powerpoint/2010/main" val="96247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349" y="3538736"/>
            <a:ext cx="10033826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Google Shape;151;g26646bfb770_0_0"/>
          <p:cNvSpPr txBox="1"/>
          <p:nvPr/>
        </p:nvSpPr>
        <p:spPr>
          <a:xfrm>
            <a:off x="1122512" y="1162472"/>
            <a:ext cx="1231336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 smtClean="0"/>
              <a:t>2024/2/21,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 smtClean="0"/>
              <a:t>1. </a:t>
            </a:r>
            <a:r>
              <a:rPr lang="zh-TW" altLang="en-US" sz="3100" dirty="0" smtClean="0"/>
              <a:t>使用</a:t>
            </a:r>
            <a:r>
              <a:rPr lang="en-US" altLang="zh-TW" sz="3100" dirty="0" smtClean="0"/>
              <a:t>common voice </a:t>
            </a:r>
            <a:r>
              <a:rPr lang="zh-TW" altLang="en-US" sz="3100" dirty="0" smtClean="0"/>
              <a:t>繁體中文、台語驗證過後資料</a:t>
            </a:r>
            <a:r>
              <a:rPr lang="en-US" altLang="zh-TW" sz="3100" dirty="0" err="1" smtClean="0"/>
              <a:t>finetune</a:t>
            </a:r>
            <a:endParaRPr lang="en-US" sz="31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 smtClean="0"/>
              <a:t>2. whisper-large-v3 </a:t>
            </a:r>
            <a:r>
              <a:rPr lang="en-US" sz="3100" dirty="0" err="1" smtClean="0"/>
              <a:t>finetune</a:t>
            </a:r>
            <a:r>
              <a:rPr lang="en-US" sz="3100" dirty="0" smtClean="0"/>
              <a:t> 3 epochs </a:t>
            </a:r>
            <a:r>
              <a:rPr lang="zh-TW" altLang="en-US" sz="3100" dirty="0" smtClean="0"/>
              <a:t>後出現推論異常</a:t>
            </a:r>
            <a:r>
              <a:rPr lang="en-US" altLang="zh-TW" sz="3100" dirty="0" smtClean="0"/>
              <a:t>, </a:t>
            </a:r>
            <a:r>
              <a:rPr lang="zh-TW" altLang="en-US" sz="3100" dirty="0" smtClean="0"/>
              <a:t>爬文發現也有人有相同問題</a:t>
            </a:r>
            <a:r>
              <a:rPr lang="en-US" altLang="zh-TW" sz="3100" dirty="0" smtClean="0"/>
              <a:t>, </a:t>
            </a:r>
            <a:r>
              <a:rPr lang="zh-TW" altLang="en-US" sz="3100" dirty="0" smtClean="0"/>
              <a:t>暫時找不到解法</a:t>
            </a:r>
            <a:r>
              <a:rPr lang="en-US" altLang="zh-TW" sz="3100" dirty="0" smtClean="0"/>
              <a:t>, </a:t>
            </a:r>
            <a:r>
              <a:rPr lang="zh-TW" altLang="en-US" sz="3100" dirty="0" smtClean="0"/>
              <a:t>將改用</a:t>
            </a:r>
            <a:r>
              <a:rPr lang="en-US" altLang="zh-TW" sz="3100" dirty="0" smtClean="0"/>
              <a:t>large-v2</a:t>
            </a:r>
            <a:r>
              <a:rPr lang="zh-TW" altLang="en-US" sz="3100" dirty="0" smtClean="0"/>
              <a:t>重新</a:t>
            </a:r>
            <a:r>
              <a:rPr lang="en-US" altLang="zh-TW" sz="3100" dirty="0" smtClean="0"/>
              <a:t>fine tune</a:t>
            </a:r>
            <a:endParaRPr sz="3100" dirty="0"/>
          </a:p>
        </p:txBody>
      </p:sp>
      <p:sp>
        <p:nvSpPr>
          <p:cNvPr id="2" name="矩形 1">
            <a:hlinkClick r:id="rId4"/>
          </p:cNvPr>
          <p:cNvSpPr/>
          <p:nvPr/>
        </p:nvSpPr>
        <p:spPr>
          <a:xfrm>
            <a:off x="5298976" y="3120197"/>
            <a:ext cx="49103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70C0"/>
                </a:solidFill>
              </a:rPr>
              <a:t>https://github.com/yeyupiaoling/Whisper-Finetune/issues/43</a:t>
            </a:r>
            <a:endParaRPr lang="zh-TW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16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g2b0d01cb6ee_0_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g2b0d01cb6ee_0_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49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g2b0d01cb6ee_0_3"/>
          <p:cNvSpPr/>
          <p:nvPr/>
        </p:nvSpPr>
        <p:spPr>
          <a:xfrm>
            <a:off x="688299" y="1784636"/>
            <a:ext cx="53328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4995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5249"/>
              <a:buFont typeface="Corben"/>
              <a:buNone/>
            </a:pPr>
            <a:r>
              <a:rPr lang="en-US" sz="5249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專案背景與目標</a:t>
            </a:r>
            <a:endParaRPr sz="524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g2b0d01cb6ee_0_3"/>
          <p:cNvSpPr/>
          <p:nvPr/>
        </p:nvSpPr>
        <p:spPr>
          <a:xfrm>
            <a:off x="833200" y="2980550"/>
            <a:ext cx="11409000" cy="28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50"/>
              <a:buFont typeface="Nobile"/>
              <a:buNone/>
            </a:pPr>
            <a:r>
              <a:rPr lang="en-US" sz="3150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本專案旨在開發一個語音辨識會議紀錄製作系統，旨在提供解決會議記錄過程繁瑣的問題，讓使用者能夠輕鬆且快速地製作會議紀錄</a:t>
            </a:r>
            <a:endParaRPr sz="3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g2b0d01cb6ee_0_3"/>
          <p:cNvSpPr/>
          <p:nvPr/>
        </p:nvSpPr>
        <p:spPr>
          <a:xfrm>
            <a:off x="833199" y="5000625"/>
            <a:ext cx="355500" cy="355500"/>
          </a:xfrm>
          <a:prstGeom prst="roundRect">
            <a:avLst>
              <a:gd name="adj" fmla="val 25726039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" name="Google Shape;35;g2b0d01cb6ee_0_3" descr="preencoded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242153" y="7589520"/>
            <a:ext cx="2296806" cy="54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g2b0d01cb6ee_0_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41975" y="4868225"/>
            <a:ext cx="3335300" cy="28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1162472"/>
            <a:ext cx="1231336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 smtClean="0"/>
              <a:t>2024/2/22, 1</a:t>
            </a:r>
            <a:r>
              <a:rPr lang="en-US" sz="3100" baseline="30000" dirty="0" smtClean="0"/>
              <a:t>st</a:t>
            </a:r>
            <a:r>
              <a:rPr lang="en-US" sz="3100" dirty="0" smtClean="0"/>
              <a:t> meeting</a:t>
            </a:r>
            <a:r>
              <a:rPr lang="zh-TW" altLang="en-US" sz="3100" dirty="0" smtClean="0"/>
              <a:t> 重點</a:t>
            </a:r>
            <a:endParaRPr lang="en-US" sz="3100" dirty="0" smtClean="0"/>
          </a:p>
          <a:p>
            <a:pPr marL="514350" lvl="0" indent="-51435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TW" altLang="en-US" sz="2800" dirty="0" smtClean="0"/>
              <a:t>先針對</a:t>
            </a:r>
            <a:r>
              <a:rPr lang="en-US" altLang="zh-TW" sz="2800" dirty="0" smtClean="0"/>
              <a:t>LLM</a:t>
            </a:r>
            <a:r>
              <a:rPr lang="zh-TW" altLang="en-US" sz="2800" dirty="0" smtClean="0"/>
              <a:t>進行</a:t>
            </a:r>
            <a:r>
              <a:rPr lang="en-US" altLang="zh-TW" sz="2800" dirty="0" smtClean="0"/>
              <a:t>, </a:t>
            </a:r>
            <a:r>
              <a:rPr lang="zh-TW" altLang="en-US" sz="2800" dirty="0" smtClean="0"/>
              <a:t>時間許可再回頭</a:t>
            </a:r>
            <a:r>
              <a:rPr lang="en-US" altLang="zh-TW" sz="2800" dirty="0" smtClean="0"/>
              <a:t>tune whisper .</a:t>
            </a:r>
          </a:p>
          <a:p>
            <a:pPr marL="514350" lvl="0" indent="-51435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TW" altLang="en-US" sz="2800" dirty="0"/>
              <a:t>會議摘要</a:t>
            </a:r>
            <a:r>
              <a:rPr lang="zh-TW" altLang="en-US" sz="2800" dirty="0" smtClean="0"/>
              <a:t>重點 </a:t>
            </a:r>
            <a:r>
              <a:rPr lang="en-US" altLang="zh-TW" sz="2800" dirty="0" smtClean="0"/>
              <a:t>–</a:t>
            </a:r>
          </a:p>
          <a:p>
            <a:pPr lvl="6"/>
            <a:r>
              <a:rPr lang="en-US" sz="2800" dirty="0"/>
              <a:t>	</a:t>
            </a:r>
            <a:r>
              <a:rPr lang="en-US" sz="2800" dirty="0" smtClean="0"/>
              <a:t>1) </a:t>
            </a:r>
            <a:r>
              <a:rPr lang="zh-TW" altLang="en-US" sz="2800" dirty="0" smtClean="0"/>
              <a:t>主席發表內容</a:t>
            </a:r>
            <a:endParaRPr lang="en-US" altLang="zh-TW" sz="2800" dirty="0" smtClean="0"/>
          </a:p>
          <a:p>
            <a:pPr lvl="6"/>
            <a:r>
              <a:rPr lang="en-US" sz="2800" dirty="0"/>
              <a:t>	</a:t>
            </a:r>
            <a:r>
              <a:rPr lang="en-US" sz="2800" dirty="0" smtClean="0"/>
              <a:t>2) </a:t>
            </a:r>
            <a:r>
              <a:rPr lang="zh-TW" altLang="en-US" sz="2800" dirty="0" smtClean="0"/>
              <a:t>有決議的項目</a:t>
            </a:r>
            <a:r>
              <a:rPr lang="en-US" altLang="zh-TW" sz="2800" dirty="0" smtClean="0"/>
              <a:t>, </a:t>
            </a:r>
            <a:r>
              <a:rPr lang="zh-TW" altLang="en-US" sz="2800" dirty="0" smtClean="0"/>
              <a:t>要有對應</a:t>
            </a:r>
            <a:r>
              <a:rPr lang="en-US" altLang="zh-TW" sz="2800" dirty="0" smtClean="0"/>
              <a:t>owner</a:t>
            </a:r>
          </a:p>
          <a:p>
            <a:pPr lvl="6"/>
            <a:r>
              <a:rPr lang="en-US" sz="2800" dirty="0"/>
              <a:t>	</a:t>
            </a:r>
            <a:r>
              <a:rPr lang="en-US" sz="2800" dirty="0" smtClean="0"/>
              <a:t>3) </a:t>
            </a:r>
            <a:r>
              <a:rPr lang="zh-TW" altLang="en-US" sz="2800" dirty="0" smtClean="0"/>
              <a:t>決議要進行的項目</a:t>
            </a:r>
            <a:r>
              <a:rPr lang="en-US" altLang="zh-TW" sz="2800" dirty="0" smtClean="0"/>
              <a:t>, </a:t>
            </a:r>
            <a:r>
              <a:rPr lang="zh-TW" altLang="en-US" sz="2800" dirty="0" smtClean="0"/>
              <a:t>要有對應</a:t>
            </a:r>
            <a:r>
              <a:rPr lang="en-US" altLang="zh-TW" sz="2800" dirty="0" smtClean="0"/>
              <a:t>owner, due date</a:t>
            </a:r>
            <a:endParaRPr lang="en-US" altLang="zh-TW" sz="2800" dirty="0"/>
          </a:p>
          <a:p>
            <a:pPr marL="514350" lvl="6" indent="-514350">
              <a:buAutoNum type="arabicPeriod" startAt="3"/>
            </a:pPr>
            <a:r>
              <a:rPr lang="zh-TW" altLang="en-US" sz="2800" dirty="0" smtClean="0"/>
              <a:t>評估模型</a:t>
            </a:r>
            <a:r>
              <a:rPr lang="en-US" altLang="zh-TW" sz="2800" dirty="0" smtClean="0"/>
              <a:t>, </a:t>
            </a:r>
            <a:r>
              <a:rPr lang="zh-TW" altLang="en-US" sz="2800" dirty="0" smtClean="0"/>
              <a:t>往開源方向</a:t>
            </a:r>
            <a:r>
              <a:rPr lang="en-US" altLang="zh-TW" sz="2800" dirty="0" smtClean="0"/>
              <a:t>survey; </a:t>
            </a:r>
            <a:r>
              <a:rPr lang="zh-TW" altLang="en-US" sz="2800" dirty="0" smtClean="0"/>
              <a:t>考量三名組員中有兩名沒辦法在公司</a:t>
            </a:r>
            <a:endParaRPr lang="en-US" altLang="zh-TW" sz="2800" dirty="0" smtClean="0"/>
          </a:p>
          <a:p>
            <a:pPr lvl="6"/>
            <a:r>
              <a:rPr lang="en-US" altLang="zh-TW" sz="2800" dirty="0"/>
              <a:t> </a:t>
            </a:r>
            <a:r>
              <a:rPr lang="en-US" altLang="zh-TW" sz="2800" dirty="0" smtClean="0"/>
              <a:t>    </a:t>
            </a:r>
            <a:r>
              <a:rPr lang="zh-TW" altLang="en-US" sz="2800" dirty="0" smtClean="0"/>
              <a:t>測</a:t>
            </a:r>
            <a:r>
              <a:rPr lang="en-US" altLang="zh-TW" sz="2800" dirty="0" err="1" smtClean="0"/>
              <a:t>ChatGPT</a:t>
            </a:r>
            <a:r>
              <a:rPr lang="en-US" altLang="zh-TW" sz="2800" dirty="0" smtClean="0"/>
              <a:t>…</a:t>
            </a:r>
          </a:p>
          <a:p>
            <a:pPr lvl="6"/>
            <a:r>
              <a:rPr lang="en-US" altLang="zh-TW" sz="2800" dirty="0" smtClean="0"/>
              <a:t>4. </a:t>
            </a:r>
            <a:r>
              <a:rPr lang="zh-TW" altLang="en-US" sz="2800" dirty="0" smtClean="0"/>
              <a:t>測試候選模型 </a:t>
            </a:r>
            <a:r>
              <a:rPr lang="en-US" altLang="zh-TW" sz="2800" dirty="0" smtClean="0"/>
              <a:t>– Breeze 7B </a:t>
            </a:r>
          </a:p>
          <a:p>
            <a:pPr lvl="6"/>
            <a:r>
              <a:rPr lang="en-US" altLang="zh-TW" sz="2800" dirty="0" smtClean="0"/>
              <a:t>5. </a:t>
            </a:r>
            <a:r>
              <a:rPr lang="zh-TW" altLang="en-US" sz="2800" dirty="0" smtClean="0"/>
              <a:t>再</a:t>
            </a:r>
            <a:r>
              <a:rPr lang="en-US" altLang="zh-TW" sz="2800" dirty="0" smtClean="0"/>
              <a:t>survey</a:t>
            </a:r>
            <a:r>
              <a:rPr lang="zh-TW" altLang="en-US" sz="2800" dirty="0" smtClean="0"/>
              <a:t>多一點高品質的</a:t>
            </a:r>
            <a:r>
              <a:rPr lang="en-US" altLang="zh-TW" sz="2800" dirty="0" smtClean="0"/>
              <a:t>QA</a:t>
            </a:r>
            <a:r>
              <a:rPr lang="zh-TW" altLang="en-US" sz="2800" dirty="0" smtClean="0"/>
              <a:t>資料集</a:t>
            </a:r>
            <a:endParaRPr lang="en-US" altLang="zh-TW" sz="2800" dirty="0" smtClean="0"/>
          </a:p>
        </p:txBody>
      </p:sp>
    </p:spTree>
    <p:extLst>
      <p:ext uri="{BB962C8B-B14F-4D97-AF65-F5344CB8AC3E}">
        <p14:creationId xmlns:p14="http://schemas.microsoft.com/office/powerpoint/2010/main" val="377169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03099" y="514400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2024/2/28</a:t>
            </a:r>
            <a:r>
              <a:rPr lang="zh-TW" altLang="en-US" sz="2400" dirty="0" smtClean="0"/>
              <a:t> </a:t>
            </a:r>
            <a:endParaRPr lang="en-US" sz="24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b="1" dirty="0">
                <a:solidFill>
                  <a:srgbClr val="0000FF"/>
                </a:solidFill>
              </a:rPr>
              <a:t>測試</a:t>
            </a:r>
            <a:r>
              <a:rPr lang="zh-TW" altLang="en-US" sz="2400" b="1" dirty="0" smtClean="0">
                <a:solidFill>
                  <a:srgbClr val="0000FF"/>
                </a:solidFill>
              </a:rPr>
              <a:t>資料 </a:t>
            </a:r>
            <a:r>
              <a:rPr lang="en-US" altLang="zh-TW" sz="2400" b="1" dirty="0" smtClean="0">
                <a:solidFill>
                  <a:srgbClr val="0000FF"/>
                </a:solidFill>
              </a:rPr>
              <a:t>:</a:t>
            </a:r>
            <a:r>
              <a:rPr lang="zh-TW" altLang="en-US" sz="2400" b="1" dirty="0" smtClean="0">
                <a:solidFill>
                  <a:srgbClr val="0000FF"/>
                </a:solidFill>
              </a:rPr>
              <a:t> </a:t>
            </a:r>
            <a:r>
              <a:rPr lang="en-US" altLang="zh-TW" sz="2000" dirty="0" smtClean="0"/>
              <a:t>20240130 </a:t>
            </a:r>
            <a:r>
              <a:rPr lang="zh-TW" altLang="en-US" sz="2000" dirty="0"/>
              <a:t>台南市政府 第</a:t>
            </a:r>
            <a:r>
              <a:rPr lang="en-US" altLang="zh-TW" sz="2000" dirty="0"/>
              <a:t>631</a:t>
            </a:r>
            <a:r>
              <a:rPr lang="zh-TW" altLang="en-US" sz="2000" dirty="0"/>
              <a:t>次市政</a:t>
            </a:r>
            <a:r>
              <a:rPr lang="zh-TW" altLang="en-US" sz="2000" dirty="0" smtClean="0"/>
              <a:t>會議</a:t>
            </a:r>
            <a:endParaRPr lang="en-US" altLang="zh-TW" sz="2000" dirty="0" smtClean="0"/>
          </a:p>
          <a:p>
            <a:pPr lvl="7"/>
            <a:r>
              <a:rPr lang="en-US" altLang="zh-TW" sz="2000" dirty="0"/>
              <a:t>	</a:t>
            </a:r>
            <a:r>
              <a:rPr lang="zh-TW" altLang="en-US" sz="2000" dirty="0"/>
              <a:t> </a:t>
            </a:r>
            <a:r>
              <a:rPr lang="zh-TW" altLang="en-US" sz="2000" dirty="0" smtClean="0"/>
              <a:t>         會議記錄 </a:t>
            </a:r>
            <a:r>
              <a:rPr lang="en-US" altLang="zh-TW" sz="2000" dirty="0" smtClean="0"/>
              <a:t>:</a:t>
            </a:r>
            <a:r>
              <a:rPr lang="zh-TW" altLang="en-US" sz="2000" dirty="0" smtClean="0"/>
              <a:t> </a:t>
            </a:r>
            <a:r>
              <a:rPr lang="en-US" altLang="zh-TW" dirty="0" smtClean="0"/>
              <a:t>https://www.tainan.gov.tw/News_Content.aspx?n=1963&amp;s=8616508</a:t>
            </a:r>
          </a:p>
          <a:p>
            <a:pPr marL="514350" lvl="0" indent="-514350">
              <a:buAutoNum type="arabicPeriod"/>
            </a:pPr>
            <a:endParaRPr lang="en-US" altLang="zh-TW" sz="2000" dirty="0" smtClean="0"/>
          </a:p>
          <a:p>
            <a:pPr lvl="0"/>
            <a:r>
              <a:rPr lang="zh-TW" altLang="en-US" sz="2000" b="1" dirty="0" smtClean="0">
                <a:solidFill>
                  <a:srgbClr val="0000FF"/>
                </a:solidFill>
              </a:rPr>
              <a:t>逐字稿產生方法 </a:t>
            </a:r>
            <a:r>
              <a:rPr lang="en-US" altLang="zh-TW" sz="2000" dirty="0" smtClean="0"/>
              <a:t>: whisper </a:t>
            </a:r>
            <a:r>
              <a:rPr lang="en-US" altLang="zh-TW" sz="2000" dirty="0"/>
              <a:t>small </a:t>
            </a:r>
            <a:endParaRPr lang="en-US" altLang="zh-TW" sz="2000" dirty="0" smtClean="0"/>
          </a:p>
          <a:p>
            <a:pPr lvl="0"/>
            <a:endParaRPr lang="en-US" altLang="zh-TW" sz="2000" dirty="0"/>
          </a:p>
          <a:p>
            <a:pPr lvl="0"/>
            <a:r>
              <a:rPr lang="zh-TW" altLang="en-US" sz="2000" b="1" dirty="0" smtClean="0">
                <a:solidFill>
                  <a:srgbClr val="0000FF"/>
                </a:solidFill>
              </a:rPr>
              <a:t>使用</a:t>
            </a:r>
            <a:r>
              <a:rPr lang="en-US" altLang="zh-TW" sz="2000" b="1" dirty="0" smtClean="0">
                <a:solidFill>
                  <a:srgbClr val="0000FF"/>
                </a:solidFill>
              </a:rPr>
              <a:t>LLM </a:t>
            </a:r>
            <a:r>
              <a:rPr lang="en-US" altLang="zh-TW" sz="2000" dirty="0"/>
              <a:t>: Breeze-7B-Instruct-v0_1</a:t>
            </a:r>
          </a:p>
          <a:p>
            <a:pPr marL="514350" lvl="0" indent="-514350">
              <a:buAutoNum type="arabicPeriod"/>
            </a:pPr>
            <a:endParaRPr lang="en-US" altLang="zh-TW" sz="2000" dirty="0"/>
          </a:p>
          <a:p>
            <a:pPr lvl="0"/>
            <a:r>
              <a:rPr lang="zh-TW" altLang="en-US" sz="2000" b="1" dirty="0">
                <a:solidFill>
                  <a:srgbClr val="0000FF"/>
                </a:solidFill>
              </a:rPr>
              <a:t>方法一 </a:t>
            </a:r>
            <a:r>
              <a:rPr lang="en-US" altLang="zh-TW" sz="2000" dirty="0"/>
              <a:t>:</a:t>
            </a:r>
            <a:r>
              <a:rPr lang="zh-TW" altLang="en-US" sz="2000" dirty="0"/>
              <a:t> </a:t>
            </a:r>
            <a:r>
              <a:rPr lang="zh-TW" altLang="en-US" sz="2000" dirty="0" smtClean="0"/>
              <a:t>獲得逐</a:t>
            </a:r>
            <a:r>
              <a:rPr lang="zh-TW" altLang="en-US" sz="2000" dirty="0"/>
              <a:t>字</a:t>
            </a:r>
            <a:r>
              <a:rPr lang="zh-TW" altLang="en-US" sz="2000" dirty="0" smtClean="0"/>
              <a:t>稿 → 逐字稿不</a:t>
            </a:r>
            <a:r>
              <a:rPr lang="zh-TW" altLang="en-US" sz="2000" dirty="0"/>
              <a:t>處理 → </a:t>
            </a:r>
            <a:r>
              <a:rPr lang="zh-TW" altLang="en-US" sz="2000" dirty="0" smtClean="0"/>
              <a:t>字串分割 → </a:t>
            </a:r>
            <a:r>
              <a:rPr lang="en-US" altLang="zh-TW" sz="2000" dirty="0"/>
              <a:t>refine</a:t>
            </a:r>
            <a:r>
              <a:rPr lang="zh-TW" altLang="en-US" sz="2000" dirty="0" smtClean="0"/>
              <a:t>法</a:t>
            </a:r>
            <a:r>
              <a:rPr lang="en-US" altLang="zh-TW" sz="2000" dirty="0" smtClean="0"/>
              <a:t>LLM</a:t>
            </a:r>
            <a:r>
              <a:rPr lang="zh-TW" altLang="en-US" sz="2000" dirty="0" smtClean="0"/>
              <a:t>會議摘要</a:t>
            </a:r>
            <a:endParaRPr lang="en-US" altLang="zh-TW" sz="2000" dirty="0" smtClean="0"/>
          </a:p>
          <a:p>
            <a:pPr lvl="0"/>
            <a:endParaRPr lang="en-US" altLang="zh-TW" sz="2000" dirty="0"/>
          </a:p>
          <a:p>
            <a:r>
              <a:rPr lang="zh-TW" altLang="en-US" sz="2000" b="1" dirty="0" smtClean="0">
                <a:solidFill>
                  <a:srgbClr val="0000FF"/>
                </a:solidFill>
              </a:rPr>
              <a:t>方法二 </a:t>
            </a:r>
            <a:r>
              <a:rPr lang="en-US" altLang="zh-TW" sz="2000" dirty="0" smtClean="0"/>
              <a:t>:</a:t>
            </a:r>
            <a:r>
              <a:rPr lang="zh-TW" altLang="en-US" sz="2000" dirty="0" smtClean="0"/>
              <a:t> 獲得</a:t>
            </a:r>
            <a:r>
              <a:rPr lang="zh-TW" altLang="en-US" sz="2000" dirty="0"/>
              <a:t>逐</a:t>
            </a:r>
            <a:r>
              <a:rPr lang="zh-TW" altLang="en-US" sz="2000" dirty="0" smtClean="0"/>
              <a:t>字</a:t>
            </a:r>
            <a:r>
              <a:rPr lang="zh-TW" altLang="en-US" sz="2000" dirty="0"/>
              <a:t>稿 → 程式過濾重複</a:t>
            </a:r>
            <a:r>
              <a:rPr lang="zh-TW" altLang="en-US" sz="2000" dirty="0" smtClean="0"/>
              <a:t>字元 </a:t>
            </a:r>
            <a:r>
              <a:rPr lang="zh-TW" altLang="en-US" sz="2000" dirty="0"/>
              <a:t>→ 字串分割 </a:t>
            </a:r>
            <a:r>
              <a:rPr lang="zh-TW" altLang="en-US" sz="2000" dirty="0" smtClean="0"/>
              <a:t>→ </a:t>
            </a:r>
            <a:r>
              <a:rPr lang="en-US" altLang="zh-TW" sz="2000" dirty="0" smtClean="0"/>
              <a:t>LLM</a:t>
            </a:r>
            <a:r>
              <a:rPr lang="zh-TW" altLang="en-US" sz="2000" dirty="0" smtClean="0"/>
              <a:t>處理錯別字、加標點符號、分段落過濾</a:t>
            </a:r>
            <a:r>
              <a:rPr lang="zh-TW" altLang="en-US" sz="2000" dirty="0"/>
              <a:t>重複</a:t>
            </a:r>
            <a:r>
              <a:rPr lang="zh-TW" altLang="en-US" sz="2000" dirty="0" smtClean="0"/>
              <a:t>字元</a:t>
            </a:r>
            <a:r>
              <a:rPr lang="zh-TW" altLang="en-US" sz="2000" dirty="0"/>
              <a:t>→ 字串分割 → </a:t>
            </a:r>
            <a:r>
              <a:rPr lang="zh-TW" altLang="en-US" sz="2000" dirty="0" smtClean="0"/>
              <a:t>存向量資料庫 </a:t>
            </a:r>
            <a:r>
              <a:rPr lang="zh-TW" altLang="en-US" sz="2000" dirty="0"/>
              <a:t>→ </a:t>
            </a:r>
            <a:r>
              <a:rPr lang="en-US" altLang="zh-TW" sz="2000" dirty="0"/>
              <a:t>RAG</a:t>
            </a:r>
            <a:r>
              <a:rPr lang="zh-TW" altLang="en-US" sz="2000" dirty="0"/>
              <a:t>法</a:t>
            </a:r>
            <a:r>
              <a:rPr lang="zh-TW" altLang="en-US" sz="2000" dirty="0" smtClean="0"/>
              <a:t>問</a:t>
            </a:r>
            <a:r>
              <a:rPr lang="en-US" altLang="zh-TW" sz="2000" dirty="0" smtClean="0"/>
              <a:t>top10</a:t>
            </a:r>
            <a:r>
              <a:rPr lang="zh-TW" altLang="en-US" sz="2000" dirty="0" smtClean="0"/>
              <a:t>討論主題→ 合併這些主題成為新的逐字稿 → </a:t>
            </a:r>
            <a:r>
              <a:rPr lang="en-US" altLang="zh-TW" sz="2000" dirty="0" smtClean="0"/>
              <a:t>LLM</a:t>
            </a:r>
            <a:r>
              <a:rPr lang="zh-TW" altLang="en-US" sz="2000" dirty="0" smtClean="0"/>
              <a:t>會議摘要</a:t>
            </a:r>
            <a:endParaRPr lang="en-US" altLang="zh-TW" sz="2000" dirty="0" smtClean="0"/>
          </a:p>
          <a:p>
            <a:endParaRPr lang="en-US" altLang="zh-TW" sz="2000" dirty="0"/>
          </a:p>
          <a:p>
            <a:r>
              <a:rPr lang="zh-TW" altLang="en-US" sz="2000" b="1" dirty="0" smtClean="0">
                <a:solidFill>
                  <a:srgbClr val="0000FF"/>
                </a:solidFill>
              </a:rPr>
              <a:t>結論 </a:t>
            </a:r>
            <a:r>
              <a:rPr lang="en-US" altLang="zh-TW" sz="2000" b="1" dirty="0" smtClean="0">
                <a:solidFill>
                  <a:srgbClr val="0000FF"/>
                </a:solidFill>
              </a:rPr>
              <a:t>:</a:t>
            </a:r>
            <a:r>
              <a:rPr lang="zh-TW" altLang="en-US" sz="2000" b="1" dirty="0" smtClean="0">
                <a:solidFill>
                  <a:srgbClr val="0000FF"/>
                </a:solidFill>
              </a:rPr>
              <a:t> </a:t>
            </a:r>
            <a:endParaRPr lang="en-US" altLang="zh-TW" sz="2000" dirty="0"/>
          </a:p>
          <a:p>
            <a:pPr marL="457200" lvl="0" indent="-457200">
              <a:buAutoNum type="arabicPeriod"/>
            </a:pPr>
            <a:r>
              <a:rPr lang="zh-TW" altLang="en-US" sz="2000" dirty="0" smtClean="0"/>
              <a:t>還沒仔細檢視兩種的結果</a:t>
            </a:r>
            <a:r>
              <a:rPr lang="en-US" altLang="zh-TW" sz="2000" dirty="0" smtClean="0"/>
              <a:t>…</a:t>
            </a:r>
          </a:p>
          <a:p>
            <a:pPr marL="457200" lvl="0" indent="-457200">
              <a:buAutoNum type="arabicPeriod"/>
            </a:pPr>
            <a:r>
              <a:rPr lang="zh-TW" altLang="en-US" sz="2000" dirty="0" smtClean="0"/>
              <a:t>大概看了一下實際的會議紀錄</a:t>
            </a:r>
            <a:r>
              <a:rPr lang="en-US" altLang="zh-TW" sz="2000" dirty="0" smtClean="0"/>
              <a:t>, </a:t>
            </a:r>
            <a:r>
              <a:rPr lang="zh-TW" altLang="en-US" sz="2000" dirty="0" smtClean="0"/>
              <a:t>似乎有逐字稿沒有的資訊</a:t>
            </a:r>
            <a:r>
              <a:rPr lang="en-US" altLang="zh-TW" sz="2000" dirty="0" smtClean="0"/>
              <a:t>,</a:t>
            </a:r>
            <a:r>
              <a:rPr lang="zh-TW" altLang="en-US" sz="2000" dirty="0" smtClean="0"/>
              <a:t> 需要確認是</a:t>
            </a:r>
            <a:r>
              <a:rPr lang="en-US" altLang="zh-TW" sz="2000" dirty="0" smtClean="0"/>
              <a:t>whisper</a:t>
            </a:r>
            <a:r>
              <a:rPr lang="zh-TW" altLang="en-US" sz="2000" dirty="0" smtClean="0"/>
              <a:t>沒處理好這個資訊</a:t>
            </a:r>
            <a:r>
              <a:rPr lang="en-US" altLang="zh-TW" sz="2000" dirty="0" smtClean="0"/>
              <a:t>, </a:t>
            </a:r>
            <a:r>
              <a:rPr lang="zh-TW" altLang="en-US" sz="2000" dirty="0" smtClean="0"/>
              <a:t>還是因為只有在書面資料有這個資訊</a:t>
            </a:r>
            <a:endParaRPr lang="en-US" altLang="zh-TW" sz="2000" dirty="0" smtClean="0"/>
          </a:p>
          <a:p>
            <a:pPr marL="457200" lvl="0" indent="-457200">
              <a:buAutoNum type="arabicPeriod"/>
            </a:pPr>
            <a:endParaRPr lang="en-US" altLang="zh-TW" sz="2000" dirty="0" smtClean="0"/>
          </a:p>
          <a:p>
            <a:r>
              <a:rPr lang="zh-TW" altLang="en-US" sz="2000" b="1" dirty="0" smtClean="0">
                <a:solidFill>
                  <a:srgbClr val="0000FF"/>
                </a:solidFill>
              </a:rPr>
              <a:t>其它要討論問題 </a:t>
            </a:r>
            <a:r>
              <a:rPr lang="en-US" altLang="zh-TW" sz="2000" b="1" dirty="0">
                <a:solidFill>
                  <a:srgbClr val="0000FF"/>
                </a:solidFill>
              </a:rPr>
              <a:t>:</a:t>
            </a:r>
            <a:r>
              <a:rPr lang="zh-TW" altLang="en-US" sz="2000" b="1" dirty="0">
                <a:solidFill>
                  <a:srgbClr val="0000FF"/>
                </a:solidFill>
              </a:rPr>
              <a:t> </a:t>
            </a:r>
            <a:endParaRPr lang="en-US" altLang="zh-TW" sz="2000" b="1" dirty="0" smtClean="0">
              <a:solidFill>
                <a:srgbClr val="0000FF"/>
              </a:solidFill>
            </a:endParaRPr>
          </a:p>
          <a:p>
            <a:pPr lvl="0"/>
            <a:r>
              <a:rPr lang="en-US" altLang="zh-TW" sz="2000" dirty="0" smtClean="0"/>
              <a:t>LLM</a:t>
            </a:r>
            <a:r>
              <a:rPr lang="zh-TW" altLang="en-US" sz="2000" dirty="0" smtClean="0"/>
              <a:t>產出的會議記錄</a:t>
            </a:r>
            <a:r>
              <a:rPr lang="en-US" altLang="zh-TW" sz="2000" dirty="0" smtClean="0"/>
              <a:t>, </a:t>
            </a:r>
            <a:r>
              <a:rPr lang="zh-TW" altLang="en-US" sz="2000" dirty="0" smtClean="0"/>
              <a:t>包含真實會議紀錄的資訊</a:t>
            </a:r>
            <a:r>
              <a:rPr lang="en-US" altLang="zh-TW" sz="2000" dirty="0" smtClean="0"/>
              <a:t>, </a:t>
            </a:r>
            <a:r>
              <a:rPr lang="zh-TW" altLang="en-US" sz="2000" dirty="0" smtClean="0"/>
              <a:t>但有其他多餘的資訊是否可被接受</a:t>
            </a:r>
            <a:r>
              <a:rPr lang="en-US" altLang="zh-TW" sz="2000" dirty="0" smtClean="0"/>
              <a:t>?</a:t>
            </a:r>
          </a:p>
          <a:p>
            <a:pPr lvl="0"/>
            <a:endParaRPr lang="en-US" altLang="zh-TW" sz="2000" dirty="0"/>
          </a:p>
          <a:p>
            <a:r>
              <a:rPr lang="en-US" altLang="zh-TW" sz="2000" b="1" dirty="0" smtClean="0">
                <a:solidFill>
                  <a:srgbClr val="0000FF"/>
                </a:solidFill>
              </a:rPr>
              <a:t>Next </a:t>
            </a:r>
            <a:r>
              <a:rPr lang="zh-TW" altLang="en-US" sz="2000" b="1" dirty="0" smtClean="0">
                <a:solidFill>
                  <a:srgbClr val="0000FF"/>
                </a:solidFill>
              </a:rPr>
              <a:t> </a:t>
            </a:r>
            <a:r>
              <a:rPr lang="en-US" altLang="zh-TW" sz="2000" b="1" dirty="0" smtClean="0">
                <a:solidFill>
                  <a:srgbClr val="0000FF"/>
                </a:solidFill>
              </a:rPr>
              <a:t>:</a:t>
            </a:r>
          </a:p>
          <a:p>
            <a:r>
              <a:rPr lang="zh-TW" altLang="en-US" sz="2000" dirty="0" smtClean="0"/>
              <a:t>檢視會議記錄</a:t>
            </a:r>
            <a:endParaRPr lang="en-US" altLang="zh-TW" sz="2000" dirty="0"/>
          </a:p>
        </p:txBody>
      </p:sp>
      <p:graphicFrame>
        <p:nvGraphicFramePr>
          <p:cNvPr id="4" name="物件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8298285"/>
              </p:ext>
            </p:extLst>
          </p:nvPr>
        </p:nvGraphicFramePr>
        <p:xfrm>
          <a:off x="10699576" y="131996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" name="封裝程式殼層物件" showAsIcon="1" r:id="rId4" imgW="914400" imgH="771480" progId="Package">
                  <p:embed/>
                </p:oleObj>
              </mc:Choice>
              <mc:Fallback>
                <p:oleObj name="封裝程式殼層物件" showAsIcon="1" r:id="rId4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699576" y="131996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156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1162472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2024/2/28</a:t>
            </a:r>
          </a:p>
          <a:p>
            <a:pPr marL="514350" lvl="0" indent="-51435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TW" altLang="en-US" sz="2000" dirty="0" smtClean="0"/>
              <a:t>由於初步測試</a:t>
            </a:r>
            <a:r>
              <a:rPr lang="en-US" altLang="zh-TW" sz="2000" dirty="0" smtClean="0"/>
              <a:t>whisper small CER</a:t>
            </a:r>
            <a:r>
              <a:rPr lang="zh-TW" altLang="en-US" sz="2000" dirty="0" smtClean="0"/>
              <a:t>不差</a:t>
            </a:r>
            <a:r>
              <a:rPr lang="en-US" altLang="zh-TW" sz="2000" dirty="0" smtClean="0"/>
              <a:t>, </a:t>
            </a:r>
            <a:r>
              <a:rPr lang="zh-TW" altLang="en-US" sz="2000" dirty="0" smtClean="0"/>
              <a:t>嘗試以</a:t>
            </a:r>
            <a:r>
              <a:rPr lang="zh-TW" altLang="en-US" sz="2000" dirty="0"/>
              <a:t>此版本將影音轉逐字</a:t>
            </a:r>
            <a:r>
              <a:rPr lang="zh-TW" altLang="en-US" sz="2000" dirty="0" smtClean="0"/>
              <a:t>稿</a:t>
            </a:r>
            <a:endParaRPr lang="en-US" altLang="zh-TW" sz="2000" dirty="0" smtClean="0"/>
          </a:p>
          <a:p>
            <a:pPr lvl="0"/>
            <a:r>
              <a:rPr lang="zh-TW" altLang="en-US" sz="2000" dirty="0"/>
              <a:t> </a:t>
            </a:r>
            <a:r>
              <a:rPr lang="zh-TW" altLang="en-US" sz="2000" dirty="0" smtClean="0"/>
              <a:t>     </a:t>
            </a:r>
            <a:r>
              <a:rPr lang="en-US" altLang="zh-TW" sz="2000" dirty="0" smtClean="0"/>
              <a:t>a) </a:t>
            </a:r>
            <a:r>
              <a:rPr lang="zh-TW" altLang="en-US" sz="2000" dirty="0" smtClean="0"/>
              <a:t>影音來源 </a:t>
            </a:r>
            <a:r>
              <a:rPr lang="en-US" altLang="zh-TW" sz="2000" dirty="0"/>
              <a:t>: </a:t>
            </a:r>
            <a:r>
              <a:rPr lang="en-US" altLang="zh-TW" sz="1600" dirty="0">
                <a:hlinkClick r:id="rId4"/>
              </a:rPr>
              <a:t>https://</a:t>
            </a:r>
            <a:r>
              <a:rPr lang="en-US" altLang="zh-TW" sz="1600" dirty="0" smtClean="0">
                <a:hlinkClick r:id="rId4"/>
              </a:rPr>
              <a:t>www.youtube.com/watch?v=W7KbMpkR5Hg&amp;t=1444s</a:t>
            </a:r>
            <a:endParaRPr lang="en-US" altLang="zh-TW" sz="2000" dirty="0" smtClean="0"/>
          </a:p>
          <a:p>
            <a:pPr lvl="0"/>
            <a:r>
              <a:rPr lang="en-US" altLang="zh-TW" sz="2000" dirty="0"/>
              <a:t> </a:t>
            </a:r>
            <a:r>
              <a:rPr lang="en-US" altLang="zh-TW" sz="2000" dirty="0" smtClean="0"/>
              <a:t>     b) </a:t>
            </a:r>
            <a:r>
              <a:rPr lang="zh-TW" altLang="en-US" sz="2000" dirty="0" smtClean="0"/>
              <a:t>轉</a:t>
            </a:r>
            <a:r>
              <a:rPr lang="en-US" altLang="zh-TW" sz="2000" dirty="0"/>
              <a:t>MP3 : </a:t>
            </a:r>
            <a:r>
              <a:rPr lang="en-US" altLang="zh-TW" sz="1600" dirty="0">
                <a:hlinkClick r:id="rId5"/>
              </a:rPr>
              <a:t>https://</a:t>
            </a:r>
            <a:r>
              <a:rPr lang="en-US" altLang="zh-TW" sz="1600" dirty="0" smtClean="0">
                <a:hlinkClick r:id="rId5"/>
              </a:rPr>
              <a:t>yt1s.ltd/zh-tw210sd/youtube-to-mp3</a:t>
            </a:r>
            <a:endParaRPr lang="en-US" altLang="zh-TW" sz="1600" dirty="0" smtClean="0"/>
          </a:p>
          <a:p>
            <a:pPr lvl="0"/>
            <a:endParaRPr lang="en-US" altLang="zh-TW" sz="1600" dirty="0" smtClean="0"/>
          </a:p>
          <a:p>
            <a:pPr marL="514350" lvl="0" indent="-514350">
              <a:buAutoNum type="arabicPeriod" startAt="2"/>
            </a:pPr>
            <a:r>
              <a:rPr lang="en-US" altLang="zh-TW" sz="2000" dirty="0"/>
              <a:t>whisper </a:t>
            </a:r>
            <a:r>
              <a:rPr lang="en-US" altLang="zh-TW" sz="2000" dirty="0" smtClean="0"/>
              <a:t>small</a:t>
            </a:r>
            <a:r>
              <a:rPr lang="zh-TW" altLang="en-US" sz="2000" dirty="0" smtClean="0"/>
              <a:t> 轉逐字稿以後有重複文字、錯別字等問題</a:t>
            </a:r>
            <a:endParaRPr lang="en-US" altLang="zh-TW" sz="2000" dirty="0" smtClean="0"/>
          </a:p>
          <a:p>
            <a:pPr marL="514350" lvl="0" indent="-514350">
              <a:buAutoNum type="arabicPeriod" startAt="2"/>
            </a:pPr>
            <a:endParaRPr lang="en-US" altLang="zh-TW" sz="2000" dirty="0"/>
          </a:p>
          <a:p>
            <a:pPr marL="514350" lvl="0" indent="-514350">
              <a:buAutoNum type="arabicPeriod" startAt="2"/>
            </a:pPr>
            <a:endParaRPr lang="en-US" altLang="zh-TW" sz="2000" dirty="0" smtClean="0"/>
          </a:p>
        </p:txBody>
      </p:sp>
      <p:graphicFrame>
        <p:nvGraphicFramePr>
          <p:cNvPr id="2" name="物件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9460216"/>
              </p:ext>
            </p:extLst>
          </p:nvPr>
        </p:nvGraphicFramePr>
        <p:xfrm>
          <a:off x="8179296" y="275356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" name="封裝程式殼層物件" showAsIcon="1" r:id="rId6" imgW="914400" imgH="771480" progId="Package">
                  <p:embed/>
                </p:oleObj>
              </mc:Choice>
              <mc:Fallback>
                <p:oleObj name="封裝程式殼層物件" showAsIcon="1" r:id="rId6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179296" y="275356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69"/>
          <a:stretch/>
        </p:blipFill>
        <p:spPr bwMode="auto">
          <a:xfrm>
            <a:off x="1497909" y="3538736"/>
            <a:ext cx="9925050" cy="3192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647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802432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2024/2/28</a:t>
            </a:r>
          </a:p>
          <a:p>
            <a:pPr lvl="0"/>
            <a:r>
              <a:rPr lang="zh-TW" altLang="en-US" sz="2400" dirty="0"/>
              <a:t>方法一 </a:t>
            </a:r>
            <a:r>
              <a:rPr lang="en-US" altLang="zh-TW" sz="2400" dirty="0"/>
              <a:t>: </a:t>
            </a:r>
            <a:r>
              <a:rPr lang="zh-TW" altLang="en-US" sz="2400" dirty="0"/>
              <a:t>獲得逐字稿 → 逐字稿不處理 → 字串分割 → </a:t>
            </a:r>
            <a:r>
              <a:rPr lang="en-US" altLang="zh-TW" sz="2400" dirty="0"/>
              <a:t>refine</a:t>
            </a:r>
            <a:r>
              <a:rPr lang="zh-TW" altLang="en-US" sz="2400" dirty="0"/>
              <a:t>法</a:t>
            </a:r>
            <a:r>
              <a:rPr lang="en-US" altLang="zh-TW" sz="2400" dirty="0"/>
              <a:t>LLM</a:t>
            </a:r>
            <a:r>
              <a:rPr lang="zh-TW" altLang="en-US" sz="2400" dirty="0"/>
              <a:t>會議</a:t>
            </a:r>
            <a:r>
              <a:rPr lang="zh-TW" altLang="en-US" sz="2400" dirty="0" smtClean="0"/>
              <a:t>摘要</a:t>
            </a:r>
            <a:endParaRPr lang="en-US" altLang="zh-TW" sz="2400" dirty="0" smtClean="0"/>
          </a:p>
          <a:p>
            <a:pPr lvl="0"/>
            <a:endParaRPr lang="en-US" altLang="zh-TW" sz="2400" dirty="0" smtClean="0"/>
          </a:p>
          <a:p>
            <a:pPr marL="514350" lvl="0" indent="-514350">
              <a:buAutoNum type="arabicPeriod"/>
            </a:pPr>
            <a:r>
              <a:rPr lang="zh-TW" altLang="en-US" sz="2400" dirty="0" smtClean="0"/>
              <a:t>逐字稿結果使用底下方法做分割</a:t>
            </a:r>
            <a:endParaRPr lang="en-US" altLang="zh-TW" sz="2400" dirty="0" smtClean="0"/>
          </a:p>
          <a:p>
            <a:pPr marL="514350" lvl="0" indent="-514350">
              <a:buAutoNum type="arabicPeriod"/>
            </a:pPr>
            <a:endParaRPr lang="en-US" sz="2400" dirty="0"/>
          </a:p>
          <a:p>
            <a:pPr lvl="0"/>
            <a:endParaRPr lang="en-US" sz="2400" dirty="0" smtClean="0"/>
          </a:p>
          <a:p>
            <a:pPr marL="514350" lvl="0" indent="-514350">
              <a:buAutoNum type="arabicPeriod"/>
            </a:pPr>
            <a:endParaRPr lang="en-US" sz="2400" dirty="0" smtClean="0"/>
          </a:p>
          <a:p>
            <a:pPr marL="514350" lvl="0" indent="-514350">
              <a:buAutoNum type="arabicPeriod"/>
            </a:pPr>
            <a:endParaRPr lang="en-US" sz="2400" dirty="0" smtClean="0"/>
          </a:p>
          <a:p>
            <a:pPr marL="514350" lvl="0" indent="-514350">
              <a:buFont typeface="+mj-lt"/>
              <a:buAutoNum type="arabicPeriod" startAt="2"/>
            </a:pPr>
            <a:r>
              <a:rPr lang="zh-TW" altLang="en-US" sz="2400" dirty="0" smtClean="0"/>
              <a:t>用底下方法做</a:t>
            </a:r>
            <a:r>
              <a:rPr lang="en-US" altLang="zh-TW" sz="2400" dirty="0" smtClean="0"/>
              <a:t>refine</a:t>
            </a:r>
            <a:r>
              <a:rPr lang="zh-TW" altLang="en-US" sz="2400" dirty="0" smtClean="0"/>
              <a:t>摘要</a:t>
            </a:r>
            <a:endParaRPr lang="en-US" altLang="zh-TW" sz="2400" dirty="0" smtClean="0"/>
          </a:p>
          <a:p>
            <a:pPr marL="514350" lvl="0" indent="-514350">
              <a:buAutoNum type="arabicPeriod" startAt="2"/>
            </a:pPr>
            <a:endParaRPr lang="en-US" sz="2400" dirty="0" smtClean="0"/>
          </a:p>
          <a:p>
            <a:pPr marL="514350" lvl="0" indent="-514350">
              <a:buAutoNum type="arabicPeriod" startAt="2"/>
            </a:pPr>
            <a:endParaRPr lang="en-US" sz="2400" dirty="0"/>
          </a:p>
          <a:p>
            <a:pPr marL="514350" lvl="0" indent="-514350">
              <a:buAutoNum type="arabicPeriod" startAt="2"/>
            </a:pPr>
            <a:endParaRPr lang="en-US" sz="2400" dirty="0" smtClean="0"/>
          </a:p>
          <a:p>
            <a:pPr marL="514350" lvl="0" indent="-514350">
              <a:buAutoNum type="arabicPeriod" startAt="2"/>
            </a:pPr>
            <a:endParaRPr lang="en-US" sz="2400" dirty="0"/>
          </a:p>
          <a:p>
            <a:pPr marL="514350" lvl="0" indent="-514350">
              <a:buAutoNum type="arabicPeriod" startAt="2"/>
            </a:pPr>
            <a:endParaRPr lang="en-US" sz="2400" dirty="0" smtClean="0"/>
          </a:p>
          <a:p>
            <a:pPr marL="514350" lvl="0" indent="-514350">
              <a:buAutoNum type="arabicPeriod" startAt="2"/>
            </a:pPr>
            <a:endParaRPr lang="en-US" sz="2400" dirty="0"/>
          </a:p>
          <a:p>
            <a:pPr marL="514350" lvl="0" indent="-514350">
              <a:buAutoNum type="arabicPeriod" startAt="2"/>
            </a:pPr>
            <a:r>
              <a:rPr lang="zh-TW" altLang="en-US" sz="2400" dirty="0" smtClean="0"/>
              <a:t>結果</a:t>
            </a:r>
            <a:endParaRPr lang="en-US" sz="2400" dirty="0" smtClean="0"/>
          </a:p>
        </p:txBody>
      </p:sp>
      <p:sp>
        <p:nvSpPr>
          <p:cNvPr id="3" name="矩形 2"/>
          <p:cNvSpPr/>
          <p:nvPr/>
        </p:nvSpPr>
        <p:spPr>
          <a:xfrm>
            <a:off x="6307088" y="1873840"/>
            <a:ext cx="73152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err="1"/>
              <a:t>r_splitter</a:t>
            </a:r>
            <a:r>
              <a:rPr lang="en-US" altLang="zh-TW" dirty="0"/>
              <a:t> = </a:t>
            </a:r>
            <a:r>
              <a:rPr lang="en-US" altLang="zh-TW" dirty="0" err="1"/>
              <a:t>RecursiveCharacterTextSplitter</a:t>
            </a:r>
            <a:r>
              <a:rPr lang="en-US" altLang="zh-TW" dirty="0"/>
              <a:t>(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chunk_size</a:t>
            </a:r>
            <a:r>
              <a:rPr lang="en-US" altLang="zh-TW" dirty="0"/>
              <a:t>=500,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chunk_overlap</a:t>
            </a:r>
            <a:r>
              <a:rPr lang="en-US" altLang="zh-TW" dirty="0"/>
              <a:t>=100, </a:t>
            </a:r>
          </a:p>
          <a:p>
            <a:r>
              <a:rPr lang="en-US" altLang="zh-TW" dirty="0"/>
              <a:t>    separators=["\n\n", "\n", " ", </a:t>
            </a:r>
            <a:r>
              <a:rPr lang="en-US" altLang="zh-TW" dirty="0" smtClean="0"/>
              <a:t>""])</a:t>
            </a:r>
            <a:endParaRPr lang="en-US" altLang="zh-TW" dirty="0"/>
          </a:p>
          <a:p>
            <a:r>
              <a:rPr lang="en-US" altLang="zh-TW" dirty="0" err="1"/>
              <a:t>split_text</a:t>
            </a:r>
            <a:r>
              <a:rPr lang="en-US" altLang="zh-TW" dirty="0"/>
              <a:t> = </a:t>
            </a:r>
            <a:r>
              <a:rPr lang="en-US" altLang="zh-TW" dirty="0" err="1"/>
              <a:t>r_splitter.split_text</a:t>
            </a:r>
            <a:r>
              <a:rPr lang="en-US" altLang="zh-TW" dirty="0"/>
              <a:t>(</a:t>
            </a:r>
            <a:r>
              <a:rPr lang="en-US" altLang="zh-TW" dirty="0" err="1"/>
              <a:t>split_text_after_verify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5082952" y="3682752"/>
            <a:ext cx="73152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err="1"/>
              <a:t>split_text_after_verify</a:t>
            </a:r>
            <a:r>
              <a:rPr lang="en-US" altLang="zh-TW" dirty="0"/>
              <a:t> = ''</a:t>
            </a:r>
          </a:p>
          <a:p>
            <a:r>
              <a:rPr lang="en-US" altLang="zh-TW" dirty="0"/>
              <a:t>SYS_PROMPT = '''</a:t>
            </a:r>
            <a:r>
              <a:rPr lang="zh-TW" altLang="en-US" dirty="0"/>
              <a:t>給定以下會議記錄的一部分，請將討論資訊、決策資訊、日期或時間資訊、人員或部門資訊、地點或場所、物品項目等資訊過濾出來</a:t>
            </a:r>
            <a:r>
              <a:rPr lang="en-US" altLang="zh-TW" dirty="0"/>
              <a:t>,</a:t>
            </a:r>
            <a:r>
              <a:rPr lang="zh-TW" altLang="en-US" dirty="0"/>
              <a:t>並限制在</a:t>
            </a:r>
            <a:r>
              <a:rPr lang="en-US" altLang="zh-TW" dirty="0"/>
              <a:t>500</a:t>
            </a:r>
            <a:r>
              <a:rPr lang="zh-TW" altLang="en-US" dirty="0"/>
              <a:t>字以內。</a:t>
            </a:r>
          </a:p>
          <a:p>
            <a:r>
              <a:rPr lang="en-US" altLang="zh-TW" dirty="0"/>
              <a:t>[</a:t>
            </a:r>
            <a:r>
              <a:rPr lang="zh-TW" altLang="en-US" dirty="0"/>
              <a:t>會議記錄分割部分</a:t>
            </a:r>
            <a:r>
              <a:rPr lang="en-US" altLang="zh-TW" dirty="0"/>
              <a:t>]</a:t>
            </a:r>
          </a:p>
          <a:p>
            <a:r>
              <a:rPr lang="en-US" altLang="zh-TW" dirty="0"/>
              <a:t>'''</a:t>
            </a:r>
          </a:p>
          <a:p>
            <a:r>
              <a:rPr lang="en-US" altLang="zh-TW" dirty="0"/>
              <a:t>for </a:t>
            </a:r>
            <a:r>
              <a:rPr lang="en-US" altLang="zh-TW" dirty="0" err="1"/>
              <a:t>i</a:t>
            </a:r>
            <a:r>
              <a:rPr lang="en-US" altLang="zh-TW" dirty="0"/>
              <a:t> in range(</a:t>
            </a:r>
            <a:r>
              <a:rPr lang="en-US" altLang="zh-TW" dirty="0" err="1"/>
              <a:t>len</a:t>
            </a:r>
            <a:r>
              <a:rPr lang="en-US" altLang="zh-TW" dirty="0"/>
              <a:t>(</a:t>
            </a:r>
            <a:r>
              <a:rPr lang="en-US" altLang="zh-TW" dirty="0" err="1"/>
              <a:t>split_text</a:t>
            </a:r>
            <a:r>
              <a:rPr lang="en-US" altLang="zh-TW" dirty="0"/>
              <a:t>)):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query_struct</a:t>
            </a:r>
            <a:r>
              <a:rPr lang="en-US" altLang="zh-TW" dirty="0"/>
              <a:t> = f'&lt;s&gt;{SYS_PROMPT}   [INST] {</a:t>
            </a:r>
            <a:r>
              <a:rPr lang="en-US" altLang="zh-TW" dirty="0" err="1"/>
              <a:t>split_text</a:t>
            </a:r>
            <a:r>
              <a:rPr lang="en-US" altLang="zh-TW" dirty="0"/>
              <a:t>[</a:t>
            </a:r>
            <a:r>
              <a:rPr lang="en-US" altLang="zh-TW" dirty="0" err="1"/>
              <a:t>i</a:t>
            </a:r>
            <a:r>
              <a:rPr lang="en-US" altLang="zh-TW" dirty="0"/>
              <a:t>]} [/INST] '</a:t>
            </a:r>
          </a:p>
          <a:p>
            <a:r>
              <a:rPr lang="en-US" altLang="zh-TW" dirty="0"/>
              <a:t>    print(</a:t>
            </a:r>
            <a:r>
              <a:rPr lang="en-US" altLang="zh-TW" dirty="0" err="1"/>
              <a:t>i</a:t>
            </a:r>
            <a:r>
              <a:rPr lang="en-US" altLang="zh-TW" dirty="0"/>
              <a:t> ,</a:t>
            </a:r>
            <a:r>
              <a:rPr lang="en-US" altLang="zh-TW" dirty="0" err="1"/>
              <a:t>len</a:t>
            </a:r>
            <a:r>
              <a:rPr lang="en-US" altLang="zh-TW" dirty="0"/>
              <a:t>(</a:t>
            </a:r>
            <a:r>
              <a:rPr lang="en-US" altLang="zh-TW" dirty="0" err="1"/>
              <a:t>query_struct</a:t>
            </a:r>
            <a:r>
              <a:rPr lang="en-US" altLang="zh-TW" dirty="0"/>
              <a:t>))</a:t>
            </a:r>
          </a:p>
          <a:p>
            <a:r>
              <a:rPr lang="en-US" altLang="zh-TW" dirty="0"/>
              <a:t>    inputs = </a:t>
            </a:r>
            <a:r>
              <a:rPr lang="en-US" altLang="zh-TW" dirty="0" err="1"/>
              <a:t>tokenizer</a:t>
            </a:r>
            <a:r>
              <a:rPr lang="en-US" altLang="zh-TW" dirty="0"/>
              <a:t>([</a:t>
            </a:r>
            <a:r>
              <a:rPr lang="en-US" altLang="zh-TW" dirty="0" err="1"/>
              <a:t>query_struct</a:t>
            </a:r>
            <a:r>
              <a:rPr lang="en-US" altLang="zh-TW" dirty="0"/>
              <a:t>], </a:t>
            </a:r>
            <a:r>
              <a:rPr lang="en-US" altLang="zh-TW" dirty="0" err="1"/>
              <a:t>return_tensors</a:t>
            </a:r>
            <a:r>
              <a:rPr lang="en-US" altLang="zh-TW" dirty="0"/>
              <a:t>="</a:t>
            </a:r>
            <a:r>
              <a:rPr lang="en-US" altLang="zh-TW" dirty="0" err="1"/>
              <a:t>pt</a:t>
            </a:r>
            <a:r>
              <a:rPr lang="en-US" altLang="zh-TW" dirty="0"/>
              <a:t>",padding=</a:t>
            </a:r>
            <a:r>
              <a:rPr lang="en-US" altLang="zh-TW" dirty="0" err="1"/>
              <a:t>False,truncation</a:t>
            </a:r>
            <a:r>
              <a:rPr lang="en-US" altLang="zh-TW" dirty="0"/>
              <a:t>=True)</a:t>
            </a:r>
          </a:p>
          <a:p>
            <a:r>
              <a:rPr lang="en-US" altLang="zh-TW" dirty="0"/>
              <a:t>    outputs = </a:t>
            </a:r>
            <a:r>
              <a:rPr lang="en-US" altLang="zh-TW" dirty="0" err="1"/>
              <a:t>tokenizer.batch_decode</a:t>
            </a:r>
            <a:r>
              <a:rPr lang="en-US" altLang="zh-TW" dirty="0"/>
              <a:t>(</a:t>
            </a:r>
            <a:r>
              <a:rPr lang="en-US" altLang="zh-TW" dirty="0" err="1"/>
              <a:t>model.generate</a:t>
            </a:r>
            <a:r>
              <a:rPr lang="en-US" altLang="zh-TW" dirty="0"/>
              <a:t>(**inputs, </a:t>
            </a:r>
            <a:r>
              <a:rPr lang="en-US" altLang="zh-TW" dirty="0" err="1"/>
              <a:t>max_new_tokens</a:t>
            </a:r>
            <a:r>
              <a:rPr lang="en-US" altLang="zh-TW" dirty="0"/>
              <a:t>=500))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split_text_after_verify</a:t>
            </a:r>
            <a:r>
              <a:rPr lang="en-US" altLang="zh-TW" dirty="0"/>
              <a:t> = outputs[0][outputs[0].find('[/INST]'):].replace('[/INST]','').replace('&lt;/s&gt;','')</a:t>
            </a:r>
            <a:endParaRPr lang="zh-TW" altLang="en-US" dirty="0"/>
          </a:p>
        </p:txBody>
      </p:sp>
      <p:graphicFrame>
        <p:nvGraphicFramePr>
          <p:cNvPr id="4" name="物件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7427187"/>
              </p:ext>
            </p:extLst>
          </p:nvPr>
        </p:nvGraphicFramePr>
        <p:xfrm>
          <a:off x="2490664" y="638804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2" name="封裝程式殼層物件" showAsIcon="1" r:id="rId4" imgW="914400" imgH="771480" progId="Package">
                  <p:embed/>
                </p:oleObj>
              </mc:Choice>
              <mc:Fallback>
                <p:oleObj name="封裝程式殼層物件" showAsIcon="1" r:id="rId4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90664" y="638804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188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802432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2024/2/28</a:t>
            </a:r>
          </a:p>
          <a:p>
            <a:pPr lvl="0"/>
            <a:r>
              <a:rPr lang="zh-TW" altLang="en-US" sz="2400" dirty="0"/>
              <a:t>獲得逐字稿 → 程式過濾重複字元 → 字串分割 → </a:t>
            </a:r>
            <a:r>
              <a:rPr lang="en-US" altLang="zh-TW" sz="2400" dirty="0"/>
              <a:t>LLM</a:t>
            </a:r>
            <a:r>
              <a:rPr lang="zh-TW" altLang="en-US" sz="2400" dirty="0"/>
              <a:t>處理錯別字、加標點符號、分段落過濾重複字元→ 字串分割 → 存向量資料庫 → </a:t>
            </a:r>
            <a:r>
              <a:rPr lang="en-US" altLang="zh-TW" sz="2400" dirty="0"/>
              <a:t>RAG</a:t>
            </a:r>
            <a:r>
              <a:rPr lang="zh-TW" altLang="en-US" sz="2400" dirty="0"/>
              <a:t>法問</a:t>
            </a:r>
            <a:r>
              <a:rPr lang="en-US" altLang="zh-TW" sz="2400" dirty="0"/>
              <a:t>top10</a:t>
            </a:r>
            <a:r>
              <a:rPr lang="zh-TW" altLang="en-US" sz="2400" dirty="0" smtClean="0"/>
              <a:t>討論主題→ </a:t>
            </a:r>
            <a:r>
              <a:rPr lang="zh-TW" altLang="en-US" sz="2400" dirty="0"/>
              <a:t>合併這些主題成為新的逐字稿 → </a:t>
            </a:r>
            <a:r>
              <a:rPr lang="en-US" altLang="zh-TW" sz="2400" dirty="0"/>
              <a:t>LLM</a:t>
            </a:r>
            <a:r>
              <a:rPr lang="zh-TW" altLang="en-US" sz="2400" dirty="0"/>
              <a:t>會議</a:t>
            </a:r>
            <a:r>
              <a:rPr lang="zh-TW" altLang="en-US" sz="2400" dirty="0" smtClean="0"/>
              <a:t>摘要</a:t>
            </a:r>
            <a:endParaRPr lang="en-US" altLang="zh-TW" sz="2400" dirty="0" smtClean="0"/>
          </a:p>
          <a:p>
            <a:pPr lvl="0"/>
            <a:endParaRPr lang="en-US" altLang="zh-TW" sz="2400" dirty="0" smtClean="0"/>
          </a:p>
          <a:p>
            <a:pPr marL="514350" lvl="0" indent="-514350">
              <a:buAutoNum type="arabicPeriod"/>
            </a:pPr>
            <a:r>
              <a:rPr lang="zh-TW" altLang="en-US" sz="2400" dirty="0" smtClean="0"/>
              <a:t>過濾重複字元</a:t>
            </a:r>
            <a:endParaRPr lang="en-US" altLang="zh-TW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marL="514350" lvl="0" indent="-514350">
              <a:buAutoNum type="arabicPeriod"/>
            </a:pPr>
            <a:endParaRPr lang="en-US" sz="2400" dirty="0" smtClean="0"/>
          </a:p>
          <a:p>
            <a:pPr marL="514350" lvl="0" indent="-514350">
              <a:buAutoNum type="arabicPeriod"/>
            </a:pPr>
            <a:endParaRPr lang="en-US" sz="2400" dirty="0" smtClean="0"/>
          </a:p>
          <a:p>
            <a:pPr marL="514350" lvl="0" indent="-514350">
              <a:buFont typeface="+mj-lt"/>
              <a:buAutoNum type="arabicPeriod" startAt="2"/>
            </a:pPr>
            <a:r>
              <a:rPr lang="zh-TW" altLang="en-US" sz="2400" dirty="0" smtClean="0"/>
              <a:t>字串分割</a:t>
            </a:r>
            <a:endParaRPr lang="en-US" altLang="zh-TW" sz="2400" dirty="0" smtClean="0"/>
          </a:p>
          <a:p>
            <a:pPr marL="514350" lvl="0" indent="-514350">
              <a:buAutoNum type="arabicPeriod" startAt="2"/>
            </a:pPr>
            <a:endParaRPr lang="en-US" sz="2400" dirty="0" smtClean="0"/>
          </a:p>
          <a:p>
            <a:pPr marL="514350" lvl="0" indent="-514350">
              <a:buAutoNum type="arabicPeriod" startAt="2"/>
            </a:pPr>
            <a:endParaRPr lang="en-US" sz="2400" dirty="0"/>
          </a:p>
          <a:p>
            <a:pPr lvl="0"/>
            <a:endParaRPr lang="en-US" sz="2400" dirty="0"/>
          </a:p>
          <a:p>
            <a:pPr marL="514350" lvl="0" indent="-514350">
              <a:buFont typeface="+mj-lt"/>
              <a:buAutoNum type="arabicPeriod" startAt="3"/>
            </a:pPr>
            <a:r>
              <a:rPr lang="en-US" altLang="zh-TW" sz="2400" dirty="0"/>
              <a:t>LLM</a:t>
            </a:r>
            <a:r>
              <a:rPr lang="zh-TW" altLang="en-US" sz="2400" dirty="0"/>
              <a:t>處理錯別字、加標點符號</a:t>
            </a:r>
            <a:r>
              <a:rPr lang="zh-TW" altLang="en-US" sz="2400" dirty="0" smtClean="0"/>
              <a:t>、</a:t>
            </a:r>
            <a:endParaRPr lang="en-US" altLang="zh-TW" sz="2400" dirty="0" smtClean="0"/>
          </a:p>
          <a:p>
            <a:pPr lvl="0"/>
            <a:r>
              <a:rPr lang="zh-TW" altLang="en-US" sz="2400" dirty="0"/>
              <a:t> </a:t>
            </a:r>
            <a:r>
              <a:rPr lang="zh-TW" altLang="en-US" sz="2400" dirty="0" smtClean="0"/>
              <a:t>      分</a:t>
            </a:r>
            <a:r>
              <a:rPr lang="zh-TW" altLang="en-US" sz="2400" dirty="0"/>
              <a:t>段落過濾重複</a:t>
            </a:r>
            <a:r>
              <a:rPr lang="zh-TW" altLang="en-US" sz="2400" dirty="0" smtClean="0"/>
              <a:t>字元</a:t>
            </a:r>
            <a:endParaRPr lang="en-US" sz="2400" dirty="0" smtClean="0"/>
          </a:p>
        </p:txBody>
      </p:sp>
      <p:graphicFrame>
        <p:nvGraphicFramePr>
          <p:cNvPr id="2" name="物件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5868533"/>
              </p:ext>
            </p:extLst>
          </p:nvPr>
        </p:nvGraphicFramePr>
        <p:xfrm>
          <a:off x="3930824" y="267464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68" name="封裝程式殼層物件" showAsIcon="1" r:id="rId4" imgW="914400" imgH="771480" progId="Package">
                  <p:embed/>
                </p:oleObj>
              </mc:Choice>
              <mc:Fallback>
                <p:oleObj name="封裝程式殼層物件" showAsIcon="1" r:id="rId4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30824" y="267464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6419046"/>
              </p:ext>
            </p:extLst>
          </p:nvPr>
        </p:nvGraphicFramePr>
        <p:xfrm>
          <a:off x="5594731" y="263132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69" name="封裝程式殼層物件" showAsIcon="1" r:id="rId6" imgW="914400" imgH="771480" progId="Package">
                  <p:embed/>
                </p:oleObj>
              </mc:Choice>
              <mc:Fallback>
                <p:oleObj name="封裝程式殼層物件" showAsIcon="1" r:id="rId6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94731" y="263132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6739136" y="2602632"/>
            <a:ext cx="7315200" cy="160043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err="1"/>
              <a:t>def</a:t>
            </a:r>
            <a:r>
              <a:rPr lang="en-US" altLang="zh-TW" dirty="0"/>
              <a:t> </a:t>
            </a:r>
            <a:r>
              <a:rPr lang="en-US" altLang="zh-TW" dirty="0" err="1"/>
              <a:t>remove_repeated_words</a:t>
            </a:r>
            <a:r>
              <a:rPr lang="en-US" altLang="zh-TW" dirty="0"/>
              <a:t>(text): </a:t>
            </a:r>
          </a:p>
          <a:p>
            <a:r>
              <a:rPr lang="en-US" altLang="zh-TW" dirty="0"/>
              <a:t>    pattern = r'(\w{2,100})\1'</a:t>
            </a:r>
          </a:p>
          <a:p>
            <a:r>
              <a:rPr lang="en-US" altLang="zh-TW" dirty="0"/>
              <a:t>    while True:</a:t>
            </a:r>
          </a:p>
          <a:p>
            <a:r>
              <a:rPr lang="en-US" altLang="zh-TW" dirty="0"/>
              <a:t>        </a:t>
            </a:r>
            <a:r>
              <a:rPr lang="en-US" altLang="zh-TW" dirty="0" err="1"/>
              <a:t>new_text</a:t>
            </a:r>
            <a:r>
              <a:rPr lang="en-US" altLang="zh-TW" dirty="0"/>
              <a:t> = </a:t>
            </a:r>
            <a:r>
              <a:rPr lang="en-US" altLang="zh-TW" dirty="0" err="1"/>
              <a:t>re.sub</a:t>
            </a:r>
            <a:r>
              <a:rPr lang="en-US" altLang="zh-TW" dirty="0"/>
              <a:t>(pattern, r'\1', text) </a:t>
            </a:r>
          </a:p>
          <a:p>
            <a:r>
              <a:rPr lang="en-US" altLang="zh-TW" dirty="0"/>
              <a:t>        if </a:t>
            </a:r>
            <a:r>
              <a:rPr lang="en-US" altLang="zh-TW" dirty="0" err="1"/>
              <a:t>new_text</a:t>
            </a:r>
            <a:r>
              <a:rPr lang="en-US" altLang="zh-TW" dirty="0"/>
              <a:t> == text: break </a:t>
            </a:r>
          </a:p>
          <a:p>
            <a:r>
              <a:rPr lang="en-US" altLang="zh-TW" dirty="0"/>
              <a:t>        text = </a:t>
            </a:r>
            <a:r>
              <a:rPr lang="en-US" altLang="zh-TW" dirty="0" err="1"/>
              <a:t>new_text</a:t>
            </a:r>
            <a:r>
              <a:rPr lang="en-US" altLang="zh-TW" dirty="0"/>
              <a:t> </a:t>
            </a:r>
          </a:p>
          <a:p>
            <a:r>
              <a:rPr lang="en-US" altLang="zh-TW" dirty="0"/>
              <a:t>    return text</a:t>
            </a:r>
            <a:endParaRPr lang="zh-TW" altLang="en-US" dirty="0"/>
          </a:p>
        </p:txBody>
      </p:sp>
      <p:cxnSp>
        <p:nvCxnSpPr>
          <p:cNvPr id="11" name="直線單箭頭接點 10"/>
          <p:cNvCxnSpPr/>
          <p:nvPr/>
        </p:nvCxnSpPr>
        <p:spPr>
          <a:xfrm>
            <a:off x="4938936" y="2962672"/>
            <a:ext cx="57606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3081536" y="4474840"/>
            <a:ext cx="73152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err="1"/>
              <a:t>text_splitter</a:t>
            </a:r>
            <a:r>
              <a:rPr lang="en-US" altLang="zh-TW" dirty="0"/>
              <a:t> = </a:t>
            </a:r>
            <a:r>
              <a:rPr lang="en-US" altLang="zh-TW" dirty="0" err="1"/>
              <a:t>RecursiveCharacterTextSplitter</a:t>
            </a:r>
            <a:r>
              <a:rPr lang="en-US" altLang="zh-TW" dirty="0"/>
              <a:t>(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chunk_size</a:t>
            </a:r>
            <a:r>
              <a:rPr lang="en-US" altLang="zh-TW" dirty="0"/>
              <a:t>=1000,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chunk_overlap</a:t>
            </a:r>
            <a:r>
              <a:rPr lang="en-US" altLang="zh-TW" dirty="0"/>
              <a:t>=0, </a:t>
            </a:r>
          </a:p>
          <a:p>
            <a:r>
              <a:rPr lang="en-US" altLang="zh-TW" dirty="0"/>
              <a:t>    separators=["\n\n", "\n", " ", </a:t>
            </a:r>
            <a:r>
              <a:rPr lang="en-US" altLang="zh-TW" dirty="0" smtClean="0"/>
              <a:t>""])</a:t>
            </a:r>
            <a:endParaRPr lang="en-US" altLang="zh-TW" dirty="0"/>
          </a:p>
          <a:p>
            <a:r>
              <a:rPr lang="en-US" altLang="zh-TW" dirty="0" err="1"/>
              <a:t>split_text</a:t>
            </a:r>
            <a:r>
              <a:rPr lang="en-US" altLang="zh-TW" dirty="0"/>
              <a:t> = </a:t>
            </a:r>
            <a:r>
              <a:rPr lang="en-US" altLang="zh-TW" dirty="0" err="1"/>
              <a:t>text_splitter.split_text</a:t>
            </a:r>
            <a:r>
              <a:rPr lang="en-US" altLang="zh-TW" dirty="0"/>
              <a:t>(</a:t>
            </a:r>
            <a:r>
              <a:rPr lang="en-US" altLang="zh-TW" dirty="0" err="1"/>
              <a:t>new_transcript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6112107" y="5982829"/>
            <a:ext cx="73152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err="1"/>
              <a:t>split_text_after_verify</a:t>
            </a:r>
            <a:r>
              <a:rPr lang="en-US" altLang="zh-TW" dirty="0"/>
              <a:t> = ''</a:t>
            </a:r>
          </a:p>
          <a:p>
            <a:r>
              <a:rPr lang="en-US" altLang="zh-TW" dirty="0"/>
              <a:t>SYS_PROMPT = '''</a:t>
            </a:r>
            <a:r>
              <a:rPr lang="zh-TW" altLang="en-US" dirty="0"/>
              <a:t>底下為逐字稿的一部分，請逐列檢視是否有亂碼、錯別字</a:t>
            </a:r>
            <a:r>
              <a:rPr lang="en-US" altLang="zh-TW" dirty="0"/>
              <a:t>,</a:t>
            </a:r>
            <a:r>
              <a:rPr lang="zh-TW" altLang="en-US" dirty="0"/>
              <a:t>若有就進行修正或刪除，修正後，適當的加入標點符號。</a:t>
            </a:r>
          </a:p>
          <a:p>
            <a:r>
              <a:rPr lang="en-US" altLang="zh-TW" dirty="0"/>
              <a:t>[</a:t>
            </a:r>
            <a:r>
              <a:rPr lang="zh-TW" altLang="en-US" dirty="0"/>
              <a:t>會議逐字稿內容</a:t>
            </a:r>
            <a:r>
              <a:rPr lang="en-US" altLang="zh-TW" dirty="0"/>
              <a:t>]'''</a:t>
            </a:r>
          </a:p>
          <a:p>
            <a:r>
              <a:rPr lang="en-US" altLang="zh-TW" dirty="0"/>
              <a:t>for </a:t>
            </a:r>
            <a:r>
              <a:rPr lang="en-US" altLang="zh-TW" dirty="0" err="1"/>
              <a:t>i</a:t>
            </a:r>
            <a:r>
              <a:rPr lang="en-US" altLang="zh-TW" dirty="0"/>
              <a:t> in </a:t>
            </a:r>
            <a:r>
              <a:rPr lang="en-US" altLang="zh-TW" dirty="0" err="1"/>
              <a:t>tqdm</a:t>
            </a:r>
            <a:r>
              <a:rPr lang="en-US" altLang="zh-TW" dirty="0"/>
              <a:t>(range(</a:t>
            </a:r>
            <a:r>
              <a:rPr lang="en-US" altLang="zh-TW" dirty="0" err="1"/>
              <a:t>len</a:t>
            </a:r>
            <a:r>
              <a:rPr lang="en-US" altLang="zh-TW" dirty="0"/>
              <a:t>(</a:t>
            </a:r>
            <a:r>
              <a:rPr lang="en-US" altLang="zh-TW" dirty="0" err="1"/>
              <a:t>split_text</a:t>
            </a:r>
            <a:r>
              <a:rPr lang="en-US" altLang="zh-TW" dirty="0"/>
              <a:t>))):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query_struct</a:t>
            </a:r>
            <a:r>
              <a:rPr lang="en-US" altLang="zh-TW" dirty="0"/>
              <a:t> = f'&lt;s&gt;{SYS_PROMPT}   [INST] {</a:t>
            </a:r>
            <a:r>
              <a:rPr lang="en-US" altLang="zh-TW" dirty="0" err="1"/>
              <a:t>split_text</a:t>
            </a:r>
            <a:r>
              <a:rPr lang="en-US" altLang="zh-TW" dirty="0"/>
              <a:t>[</a:t>
            </a:r>
            <a:r>
              <a:rPr lang="en-US" altLang="zh-TW" dirty="0" err="1"/>
              <a:t>i</a:t>
            </a:r>
            <a:r>
              <a:rPr lang="en-US" altLang="zh-TW" dirty="0"/>
              <a:t>]} [/INST] '</a:t>
            </a:r>
          </a:p>
          <a:p>
            <a:r>
              <a:rPr lang="en-US" altLang="zh-TW" dirty="0"/>
              <a:t>    inputs = </a:t>
            </a:r>
            <a:r>
              <a:rPr lang="en-US" altLang="zh-TW" dirty="0" err="1"/>
              <a:t>tokenizer</a:t>
            </a:r>
            <a:r>
              <a:rPr lang="en-US" altLang="zh-TW" dirty="0"/>
              <a:t>([</a:t>
            </a:r>
            <a:r>
              <a:rPr lang="en-US" altLang="zh-TW" dirty="0" err="1"/>
              <a:t>query_struct</a:t>
            </a:r>
            <a:r>
              <a:rPr lang="en-US" altLang="zh-TW" dirty="0"/>
              <a:t>], </a:t>
            </a:r>
            <a:r>
              <a:rPr lang="en-US" altLang="zh-TW" dirty="0" err="1"/>
              <a:t>return_tensors</a:t>
            </a:r>
            <a:r>
              <a:rPr lang="en-US" altLang="zh-TW" dirty="0"/>
              <a:t>="</a:t>
            </a:r>
            <a:r>
              <a:rPr lang="en-US" altLang="zh-TW" dirty="0" err="1"/>
              <a:t>pt</a:t>
            </a:r>
            <a:r>
              <a:rPr lang="en-US" altLang="zh-TW" dirty="0"/>
              <a:t>",padding=</a:t>
            </a:r>
            <a:r>
              <a:rPr lang="en-US" altLang="zh-TW" dirty="0" err="1"/>
              <a:t>True,truncation</a:t>
            </a:r>
            <a:r>
              <a:rPr lang="en-US" altLang="zh-TW" dirty="0"/>
              <a:t>=True)</a:t>
            </a:r>
          </a:p>
          <a:p>
            <a:r>
              <a:rPr lang="en-US" altLang="zh-TW" dirty="0"/>
              <a:t>    outputs = </a:t>
            </a:r>
            <a:r>
              <a:rPr lang="en-US" altLang="zh-TW" dirty="0" err="1"/>
              <a:t>tokenizer.batch_decode</a:t>
            </a:r>
            <a:r>
              <a:rPr lang="en-US" altLang="zh-TW" dirty="0"/>
              <a:t>(</a:t>
            </a:r>
            <a:r>
              <a:rPr lang="en-US" altLang="zh-TW" dirty="0" err="1"/>
              <a:t>model.generate</a:t>
            </a:r>
            <a:r>
              <a:rPr lang="en-US" altLang="zh-TW" dirty="0"/>
              <a:t>(**inputs, </a:t>
            </a:r>
            <a:r>
              <a:rPr lang="en-US" altLang="zh-TW" dirty="0" err="1"/>
              <a:t>max_new_tokens</a:t>
            </a:r>
            <a:r>
              <a:rPr lang="en-US" altLang="zh-TW" dirty="0"/>
              <a:t>=1000))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split_text_after_verify</a:t>
            </a:r>
            <a:r>
              <a:rPr lang="en-US" altLang="zh-TW" dirty="0"/>
              <a:t> += outputs[0][outputs[0].find('[/INST]'):].replace('[/INST]','').replace('&lt;/s&gt;','')</a:t>
            </a:r>
            <a:endParaRPr lang="zh-TW" altLang="en-US" dirty="0"/>
          </a:p>
        </p:txBody>
      </p:sp>
      <p:graphicFrame>
        <p:nvGraphicFramePr>
          <p:cNvPr id="14" name="物件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3618031"/>
              </p:ext>
            </p:extLst>
          </p:nvPr>
        </p:nvGraphicFramePr>
        <p:xfrm>
          <a:off x="2418656" y="685110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70" name="封裝程式殼層物件" showAsIcon="1" r:id="rId7" imgW="914400" imgH="771480" progId="Package">
                  <p:embed/>
                </p:oleObj>
              </mc:Choice>
              <mc:Fallback>
                <p:oleObj name="封裝程式殼層物件" showAsIcon="1" r:id="rId7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18656" y="685110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133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802432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zh-TW" altLang="en-US" sz="2400" dirty="0"/>
              <a:t>字串</a:t>
            </a:r>
            <a:r>
              <a:rPr lang="zh-TW" altLang="en-US" sz="2400" dirty="0" smtClean="0"/>
              <a:t>分割</a:t>
            </a:r>
            <a:endParaRPr lang="en-US" sz="2400" dirty="0"/>
          </a:p>
          <a:p>
            <a:pPr lvl="0"/>
            <a:endParaRPr lang="en-US" sz="2400" dirty="0" smtClean="0"/>
          </a:p>
          <a:p>
            <a:pPr marL="514350" lvl="0" indent="-514350">
              <a:buAutoNum type="arabicPeriod"/>
            </a:pPr>
            <a:endParaRPr lang="en-US" sz="2400" dirty="0" smtClean="0"/>
          </a:p>
          <a:p>
            <a:pPr marL="514350" lvl="0" indent="-514350">
              <a:buAutoNum type="arabicPeriod"/>
            </a:pPr>
            <a:endParaRPr lang="en-US" sz="2400" dirty="0" smtClean="0"/>
          </a:p>
          <a:p>
            <a:pPr marL="514350" lvl="0" indent="-514350">
              <a:buFont typeface="+mj-lt"/>
              <a:buAutoNum type="arabicPeriod" startAt="5"/>
            </a:pPr>
            <a:r>
              <a:rPr lang="zh-TW" altLang="en-US" sz="2400" dirty="0"/>
              <a:t>存向量</a:t>
            </a:r>
            <a:r>
              <a:rPr lang="zh-TW" altLang="en-US" sz="2400" dirty="0" smtClean="0"/>
              <a:t>資料庫</a:t>
            </a:r>
            <a:endParaRPr lang="en-US" altLang="zh-TW" sz="2400" dirty="0" smtClean="0"/>
          </a:p>
          <a:p>
            <a:pPr marL="514350" lvl="0" indent="-514350">
              <a:buAutoNum type="arabicPeriod" startAt="5"/>
            </a:pPr>
            <a:endParaRPr lang="en-US" sz="2400" dirty="0" smtClean="0"/>
          </a:p>
          <a:p>
            <a:pPr marL="514350" lvl="0" indent="-514350">
              <a:buAutoNum type="arabicPeriod" startAt="5"/>
            </a:pPr>
            <a:endParaRPr lang="en-US" sz="2400" dirty="0"/>
          </a:p>
          <a:p>
            <a:pPr lvl="0"/>
            <a:endParaRPr lang="en-US" sz="2400" dirty="0"/>
          </a:p>
          <a:p>
            <a:pPr marL="514350" lvl="0" indent="-514350">
              <a:buFont typeface="+mj-lt"/>
              <a:buAutoNum type="arabicPeriod" startAt="6"/>
            </a:pPr>
            <a:r>
              <a:rPr lang="en-US" altLang="zh-TW" sz="2400" dirty="0"/>
              <a:t>RAG</a:t>
            </a:r>
            <a:r>
              <a:rPr lang="zh-TW" altLang="en-US" sz="2400" dirty="0"/>
              <a:t>法問</a:t>
            </a:r>
            <a:r>
              <a:rPr lang="en-US" altLang="zh-TW" sz="2400" dirty="0"/>
              <a:t>top10</a:t>
            </a:r>
            <a:r>
              <a:rPr lang="zh-TW" altLang="en-US" sz="2400" dirty="0" smtClean="0"/>
              <a:t>討論主題</a:t>
            </a:r>
            <a:endParaRPr lang="en-US" altLang="zh-TW" sz="2400" dirty="0" smtClean="0"/>
          </a:p>
          <a:p>
            <a:pPr marL="514350" lvl="0" indent="-514350">
              <a:buFont typeface="+mj-lt"/>
              <a:buAutoNum type="arabicPeriod" startAt="6"/>
            </a:pPr>
            <a:endParaRPr lang="en-US" sz="2400" dirty="0"/>
          </a:p>
          <a:p>
            <a:pPr marL="514350" lvl="0" indent="-514350">
              <a:buFont typeface="+mj-lt"/>
              <a:buAutoNum type="arabicPeriod" startAt="6"/>
            </a:pPr>
            <a:endParaRPr lang="en-US" sz="2400" dirty="0" smtClean="0"/>
          </a:p>
          <a:p>
            <a:pPr marL="514350" lvl="0" indent="-514350">
              <a:buFont typeface="+mj-lt"/>
              <a:buAutoNum type="arabicPeriod" startAt="6"/>
            </a:pPr>
            <a:r>
              <a:rPr lang="zh-TW" altLang="en-US" sz="2400" dirty="0" smtClean="0"/>
              <a:t>合併這些主題成為新的逐字稿</a:t>
            </a:r>
            <a:endParaRPr lang="en-US" altLang="zh-TW" sz="2400" dirty="0" smtClean="0"/>
          </a:p>
          <a:p>
            <a:pPr lvl="0"/>
            <a:endParaRPr lang="en-US" sz="2400" dirty="0" smtClean="0"/>
          </a:p>
          <a:p>
            <a:pPr marL="514350" indent="-514350">
              <a:buFont typeface="+mj-lt"/>
              <a:buAutoNum type="arabicPeriod" startAt="8"/>
            </a:pPr>
            <a:r>
              <a:rPr lang="en-US" altLang="zh-TW" sz="2400" dirty="0"/>
              <a:t>LLM</a:t>
            </a:r>
            <a:r>
              <a:rPr lang="zh-TW" altLang="en-US" sz="2400" dirty="0"/>
              <a:t>會議摘要</a:t>
            </a:r>
            <a:endParaRPr lang="en-US" altLang="zh-TW" sz="2400" dirty="0"/>
          </a:p>
          <a:p>
            <a:pPr marL="514350" lvl="0" indent="-514350">
              <a:buFont typeface="+mj-lt"/>
              <a:buAutoNum type="arabicPeriod" startAt="8"/>
            </a:pPr>
            <a:endParaRPr lang="en-US" sz="2400" dirty="0" smtClean="0"/>
          </a:p>
        </p:txBody>
      </p:sp>
      <p:sp>
        <p:nvSpPr>
          <p:cNvPr id="8" name="矩形 7"/>
          <p:cNvSpPr/>
          <p:nvPr/>
        </p:nvSpPr>
        <p:spPr>
          <a:xfrm>
            <a:off x="3282752" y="781548"/>
            <a:ext cx="73152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err="1"/>
              <a:t>text_splitter</a:t>
            </a:r>
            <a:r>
              <a:rPr lang="en-US" altLang="zh-TW" dirty="0"/>
              <a:t> = </a:t>
            </a:r>
            <a:r>
              <a:rPr lang="en-US" altLang="zh-TW" dirty="0" err="1"/>
              <a:t>RecursiveCharacterTextSplitter</a:t>
            </a:r>
            <a:r>
              <a:rPr lang="en-US" altLang="zh-TW" dirty="0"/>
              <a:t>(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chunk_size</a:t>
            </a:r>
            <a:r>
              <a:rPr lang="en-US" altLang="zh-TW" dirty="0"/>
              <a:t>=500,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chunk_overlap</a:t>
            </a:r>
            <a:r>
              <a:rPr lang="en-US" altLang="zh-TW" dirty="0"/>
              <a:t>=50, </a:t>
            </a:r>
          </a:p>
          <a:p>
            <a:r>
              <a:rPr lang="en-US" altLang="zh-TW" dirty="0"/>
              <a:t>    separators=["\n\n", "\n", " ", </a:t>
            </a:r>
            <a:r>
              <a:rPr lang="en-US" altLang="zh-TW" dirty="0" smtClean="0"/>
              <a:t>""])</a:t>
            </a:r>
            <a:endParaRPr lang="en-US" altLang="zh-TW" dirty="0"/>
          </a:p>
          <a:p>
            <a:r>
              <a:rPr lang="en-US" altLang="zh-TW" dirty="0" err="1"/>
              <a:t>split_text</a:t>
            </a:r>
            <a:r>
              <a:rPr lang="en-US" altLang="zh-TW" dirty="0"/>
              <a:t> = </a:t>
            </a:r>
            <a:r>
              <a:rPr lang="en-US" altLang="zh-TW" dirty="0" err="1"/>
              <a:t>text_splitter.split_text</a:t>
            </a:r>
            <a:r>
              <a:rPr lang="en-US" altLang="zh-TW" dirty="0"/>
              <a:t>(</a:t>
            </a:r>
            <a:r>
              <a:rPr lang="en-US" altLang="zh-TW" dirty="0" err="1"/>
              <a:t>split_text_after_verify</a:t>
            </a:r>
            <a:r>
              <a:rPr lang="en-US" altLang="zh-TW" dirty="0" smtClean="0"/>
              <a:t>)</a:t>
            </a:r>
            <a:endParaRPr lang="en-US" altLang="zh-TW" dirty="0"/>
          </a:p>
        </p:txBody>
      </p:sp>
      <p:sp>
        <p:nvSpPr>
          <p:cNvPr id="10" name="矩形 9"/>
          <p:cNvSpPr/>
          <p:nvPr/>
        </p:nvSpPr>
        <p:spPr>
          <a:xfrm>
            <a:off x="3714800" y="2038882"/>
            <a:ext cx="7315200" cy="160043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from </a:t>
            </a:r>
            <a:r>
              <a:rPr lang="en-US" altLang="zh-TW" dirty="0" err="1"/>
              <a:t>langchain.embeddings</a:t>
            </a:r>
            <a:r>
              <a:rPr lang="en-US" altLang="zh-TW" dirty="0"/>
              <a:t> import </a:t>
            </a:r>
            <a:r>
              <a:rPr lang="en-US" altLang="zh-TW" dirty="0" err="1"/>
              <a:t>HuggingFaceEmbeddings</a:t>
            </a:r>
            <a:endParaRPr lang="en-US" altLang="zh-TW" dirty="0"/>
          </a:p>
          <a:p>
            <a:r>
              <a:rPr lang="en-US" altLang="zh-TW" dirty="0" err="1"/>
              <a:t>model_name</a:t>
            </a:r>
            <a:r>
              <a:rPr lang="en-US" altLang="zh-TW" dirty="0"/>
              <a:t> = "sentence-transformers/all-MiniLM-L6-v2"</a:t>
            </a:r>
          </a:p>
          <a:p>
            <a:r>
              <a:rPr lang="en-US" altLang="zh-TW" dirty="0" err="1"/>
              <a:t>model_kwargs</a:t>
            </a:r>
            <a:r>
              <a:rPr lang="en-US" altLang="zh-TW" dirty="0"/>
              <a:t> = {'device': '</a:t>
            </a:r>
            <a:r>
              <a:rPr lang="en-US" altLang="zh-TW" dirty="0" err="1"/>
              <a:t>cpu</a:t>
            </a:r>
            <a:r>
              <a:rPr lang="en-US" altLang="zh-TW" dirty="0"/>
              <a:t>'}</a:t>
            </a:r>
          </a:p>
          <a:p>
            <a:r>
              <a:rPr lang="en-US" altLang="zh-TW" dirty="0"/>
              <a:t>embedding = </a:t>
            </a:r>
            <a:r>
              <a:rPr lang="en-US" altLang="zh-TW" dirty="0" err="1"/>
              <a:t>HuggingFaceEmbeddings</a:t>
            </a:r>
            <a:r>
              <a:rPr lang="en-US" altLang="zh-TW" dirty="0"/>
              <a:t>(</a:t>
            </a:r>
            <a:r>
              <a:rPr lang="en-US" altLang="zh-TW" dirty="0" err="1"/>
              <a:t>model_name</a:t>
            </a:r>
            <a:r>
              <a:rPr lang="en-US" altLang="zh-TW" dirty="0"/>
              <a:t>=</a:t>
            </a:r>
            <a:r>
              <a:rPr lang="en-US" altLang="zh-TW" dirty="0" err="1"/>
              <a:t>model_name</a:t>
            </a:r>
            <a:r>
              <a:rPr lang="en-US" altLang="zh-TW" dirty="0"/>
              <a:t>,</a:t>
            </a:r>
          </a:p>
          <a:p>
            <a:r>
              <a:rPr lang="en-US" altLang="zh-TW" dirty="0"/>
              <a:t>                                  </a:t>
            </a:r>
            <a:r>
              <a:rPr lang="en-US" altLang="zh-TW" dirty="0" err="1"/>
              <a:t>model_kwargs</a:t>
            </a:r>
            <a:r>
              <a:rPr lang="en-US" altLang="zh-TW" dirty="0"/>
              <a:t>=</a:t>
            </a:r>
            <a:r>
              <a:rPr lang="en-US" altLang="zh-TW" dirty="0" err="1"/>
              <a:t>model_kwargs</a:t>
            </a:r>
            <a:r>
              <a:rPr lang="en-US" altLang="zh-TW" dirty="0" smtClean="0"/>
              <a:t>)</a:t>
            </a:r>
          </a:p>
          <a:p>
            <a:endParaRPr lang="en-US" altLang="zh-TW" dirty="0"/>
          </a:p>
          <a:p>
            <a:r>
              <a:rPr lang="en-US" altLang="zh-TW" dirty="0" err="1"/>
              <a:t>vectordb</a:t>
            </a:r>
            <a:r>
              <a:rPr lang="en-US" altLang="zh-TW" dirty="0"/>
              <a:t> = </a:t>
            </a:r>
            <a:r>
              <a:rPr lang="en-US" altLang="zh-TW" dirty="0" err="1"/>
              <a:t>Chroma.from_texts</a:t>
            </a:r>
            <a:r>
              <a:rPr lang="en-US" altLang="zh-TW" dirty="0"/>
              <a:t>(</a:t>
            </a:r>
            <a:r>
              <a:rPr lang="en-US" altLang="zh-TW" dirty="0" err="1"/>
              <a:t>split_text</a:t>
            </a:r>
            <a:r>
              <a:rPr lang="en-US" altLang="zh-TW" dirty="0"/>
              <a:t>, embedding=embedding)</a:t>
            </a:r>
          </a:p>
        </p:txBody>
      </p:sp>
      <p:sp>
        <p:nvSpPr>
          <p:cNvPr id="15" name="矩形 14"/>
          <p:cNvSpPr/>
          <p:nvPr/>
        </p:nvSpPr>
        <p:spPr>
          <a:xfrm>
            <a:off x="5119440" y="3816323"/>
            <a:ext cx="73152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question = '</a:t>
            </a:r>
            <a:r>
              <a:rPr lang="zh-TW" altLang="en-US" dirty="0"/>
              <a:t>有哪些討論主題</a:t>
            </a:r>
            <a:r>
              <a:rPr lang="en-US" altLang="zh-TW" dirty="0"/>
              <a:t>?'</a:t>
            </a:r>
          </a:p>
          <a:p>
            <a:r>
              <a:rPr lang="en-US" altLang="zh-TW" dirty="0"/>
              <a:t>answer = </a:t>
            </a:r>
            <a:r>
              <a:rPr lang="en-US" altLang="zh-TW" dirty="0" err="1"/>
              <a:t>vectordb.max_marginal_relevance_search</a:t>
            </a:r>
            <a:r>
              <a:rPr lang="en-US" altLang="zh-TW" dirty="0"/>
              <a:t>(</a:t>
            </a:r>
            <a:r>
              <a:rPr lang="en-US" altLang="zh-TW" dirty="0" err="1"/>
              <a:t>question,k</a:t>
            </a:r>
            <a:r>
              <a:rPr lang="en-US" altLang="zh-TW" dirty="0"/>
              <a:t>=10, </a:t>
            </a:r>
            <a:r>
              <a:rPr lang="en-US" altLang="zh-TW" dirty="0" err="1"/>
              <a:t>fetch_k</a:t>
            </a:r>
            <a:r>
              <a:rPr lang="en-US" altLang="zh-TW" dirty="0"/>
              <a:t>=10)</a:t>
            </a:r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2000589"/>
              </p:ext>
            </p:extLst>
          </p:nvPr>
        </p:nvGraphicFramePr>
        <p:xfrm>
          <a:off x="5731024" y="469086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5" name="封裝程式殼層物件" showAsIcon="1" r:id="rId4" imgW="914400" imgH="771480" progId="Package">
                  <p:embed/>
                </p:oleObj>
              </mc:Choice>
              <mc:Fallback>
                <p:oleObj name="封裝程式殼層物件" showAsIcon="1" r:id="rId4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731024" y="469086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/>
          <p:cNvSpPr/>
          <p:nvPr/>
        </p:nvSpPr>
        <p:spPr>
          <a:xfrm>
            <a:off x="3930824" y="5359031"/>
            <a:ext cx="7315200" cy="28931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SYS_PROMPT = '''</a:t>
            </a:r>
            <a:r>
              <a:rPr lang="zh-TW" altLang="en-US" dirty="0"/>
              <a:t>給定以下會議記錄的一部分，請以條列式回答</a:t>
            </a:r>
            <a:r>
              <a:rPr lang="en-US" altLang="zh-TW" dirty="0"/>
              <a:t>,</a:t>
            </a:r>
            <a:r>
              <a:rPr lang="zh-TW" altLang="en-US" dirty="0"/>
              <a:t>如果沒有相關資訊</a:t>
            </a:r>
            <a:r>
              <a:rPr lang="en-US" altLang="zh-TW" dirty="0"/>
              <a:t>,</a:t>
            </a:r>
            <a:r>
              <a:rPr lang="zh-TW" altLang="en-US" dirty="0"/>
              <a:t>請以無提供作為回答</a:t>
            </a:r>
            <a:r>
              <a:rPr lang="en-US" altLang="zh-TW" dirty="0"/>
              <a:t>,</a:t>
            </a:r>
            <a:r>
              <a:rPr lang="zh-TW" altLang="en-US" dirty="0"/>
              <a:t>不要提供錯誤資訊</a:t>
            </a:r>
            <a:r>
              <a:rPr lang="en-US" altLang="zh-TW" dirty="0"/>
              <a:t>,</a:t>
            </a:r>
            <a:r>
              <a:rPr lang="zh-TW" altLang="en-US" dirty="0"/>
              <a:t>請確保回答資訊正確</a:t>
            </a:r>
            <a:r>
              <a:rPr lang="en-US" altLang="zh-TW" dirty="0"/>
              <a:t>,</a:t>
            </a:r>
            <a:r>
              <a:rPr lang="zh-TW" altLang="en-US" dirty="0"/>
              <a:t>並限制在</a:t>
            </a:r>
            <a:r>
              <a:rPr lang="en-US" altLang="zh-TW" dirty="0"/>
              <a:t>1000</a:t>
            </a:r>
            <a:r>
              <a:rPr lang="zh-TW" altLang="en-US" dirty="0"/>
              <a:t>字以內。</a:t>
            </a:r>
          </a:p>
          <a:p>
            <a:r>
              <a:rPr lang="en-US" altLang="zh-TW" dirty="0"/>
              <a:t>[</a:t>
            </a:r>
            <a:r>
              <a:rPr lang="zh-TW" altLang="en-US" dirty="0"/>
              <a:t>會議記錄</a:t>
            </a:r>
            <a:r>
              <a:rPr lang="en-US" altLang="zh-TW" dirty="0"/>
              <a:t>]</a:t>
            </a:r>
          </a:p>
          <a:p>
            <a:r>
              <a:rPr lang="en-US" altLang="zh-TW" dirty="0"/>
              <a:t>1. </a:t>
            </a:r>
            <a:r>
              <a:rPr lang="zh-TW" altLang="en-US" dirty="0"/>
              <a:t>主要討論點：</a:t>
            </a:r>
          </a:p>
          <a:p>
            <a:r>
              <a:rPr lang="en-US" altLang="zh-TW" dirty="0"/>
              <a:t>2. </a:t>
            </a:r>
            <a:r>
              <a:rPr lang="zh-TW" altLang="en-US" dirty="0"/>
              <a:t>決策事項：</a:t>
            </a:r>
          </a:p>
          <a:p>
            <a:r>
              <a:rPr lang="en-US" altLang="zh-TW" dirty="0"/>
              <a:t>3. </a:t>
            </a:r>
            <a:r>
              <a:rPr lang="zh-TW" altLang="en-US" dirty="0"/>
              <a:t>未來行動計畫及截止日期：</a:t>
            </a:r>
          </a:p>
          <a:p>
            <a:r>
              <a:rPr lang="en-US" altLang="zh-TW" dirty="0"/>
              <a:t>4. </a:t>
            </a:r>
            <a:r>
              <a:rPr lang="zh-TW" altLang="en-US" dirty="0"/>
              <a:t>各項行動計畫的負責人：</a:t>
            </a:r>
            <a:r>
              <a:rPr lang="en-US" altLang="zh-TW" dirty="0"/>
              <a:t>'''</a:t>
            </a:r>
          </a:p>
          <a:p>
            <a:endParaRPr lang="en-US" altLang="zh-TW" dirty="0"/>
          </a:p>
          <a:p>
            <a:r>
              <a:rPr lang="en-US" altLang="zh-TW" dirty="0" err="1"/>
              <a:t>query_struct</a:t>
            </a:r>
            <a:r>
              <a:rPr lang="en-US" altLang="zh-TW" dirty="0"/>
              <a:t> = f'&lt;s&gt;{SYS_PROMPT}   [INST] {text} [/INST] '</a:t>
            </a:r>
          </a:p>
          <a:p>
            <a:r>
              <a:rPr lang="en-US" altLang="zh-TW" dirty="0"/>
              <a:t>inputs = </a:t>
            </a:r>
            <a:r>
              <a:rPr lang="en-US" altLang="zh-TW" dirty="0" err="1"/>
              <a:t>tokenizer</a:t>
            </a:r>
            <a:r>
              <a:rPr lang="en-US" altLang="zh-TW" dirty="0"/>
              <a:t>([</a:t>
            </a:r>
            <a:r>
              <a:rPr lang="en-US" altLang="zh-TW" dirty="0" err="1"/>
              <a:t>query_struct</a:t>
            </a:r>
            <a:r>
              <a:rPr lang="en-US" altLang="zh-TW" dirty="0"/>
              <a:t>], </a:t>
            </a:r>
            <a:r>
              <a:rPr lang="en-US" altLang="zh-TW" dirty="0" err="1"/>
              <a:t>return_tensors</a:t>
            </a:r>
            <a:r>
              <a:rPr lang="en-US" altLang="zh-TW" dirty="0"/>
              <a:t>="</a:t>
            </a:r>
            <a:r>
              <a:rPr lang="en-US" altLang="zh-TW" dirty="0" err="1"/>
              <a:t>pt</a:t>
            </a:r>
            <a:r>
              <a:rPr lang="en-US" altLang="zh-TW" dirty="0"/>
              <a:t>",padding=</a:t>
            </a:r>
            <a:r>
              <a:rPr lang="en-US" altLang="zh-TW" dirty="0" err="1"/>
              <a:t>True,truncation</a:t>
            </a:r>
            <a:r>
              <a:rPr lang="en-US" altLang="zh-TW" dirty="0"/>
              <a:t>=True)</a:t>
            </a:r>
          </a:p>
          <a:p>
            <a:r>
              <a:rPr lang="en-US" altLang="zh-TW" dirty="0"/>
              <a:t>outputs = </a:t>
            </a:r>
            <a:r>
              <a:rPr lang="en-US" altLang="zh-TW" dirty="0" err="1"/>
              <a:t>tokenizer.batch_decode</a:t>
            </a:r>
            <a:r>
              <a:rPr lang="en-US" altLang="zh-TW" dirty="0"/>
              <a:t>(</a:t>
            </a:r>
            <a:r>
              <a:rPr lang="en-US" altLang="zh-TW" dirty="0" err="1"/>
              <a:t>model.generate</a:t>
            </a:r>
            <a:r>
              <a:rPr lang="en-US" altLang="zh-TW" dirty="0"/>
              <a:t>(**inputs, </a:t>
            </a:r>
            <a:r>
              <a:rPr lang="en-US" altLang="zh-TW" dirty="0" err="1"/>
              <a:t>max_new_tokens</a:t>
            </a:r>
            <a:r>
              <a:rPr lang="en-US" altLang="zh-TW" dirty="0"/>
              <a:t>=1000))</a:t>
            </a:r>
          </a:p>
          <a:p>
            <a:r>
              <a:rPr lang="en-US" altLang="zh-TW" dirty="0"/>
              <a:t>outputs = outputs[0][outputs[0].find('[/INST]'):].replace('[/INST]','').replace('&lt;/s&gt;','')</a:t>
            </a:r>
          </a:p>
          <a:p>
            <a:r>
              <a:rPr lang="en-US" altLang="zh-TW" dirty="0" err="1"/>
              <a:t>pp</a:t>
            </a:r>
            <a:r>
              <a:rPr lang="en-US" altLang="zh-TW" dirty="0"/>
              <a:t>(outputs)</a:t>
            </a:r>
          </a:p>
        </p:txBody>
      </p:sp>
      <p:graphicFrame>
        <p:nvGraphicFramePr>
          <p:cNvPr id="4" name="物件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5544035"/>
              </p:ext>
            </p:extLst>
          </p:nvPr>
        </p:nvGraphicFramePr>
        <p:xfrm>
          <a:off x="2202632" y="641981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6" name="封裝程式殼層物件" showAsIcon="1" r:id="rId6" imgW="914400" imgH="771480" progId="Package">
                  <p:embed/>
                </p:oleObj>
              </mc:Choice>
              <mc:Fallback>
                <p:oleObj name="封裝程式殼層物件" showAsIcon="1" r:id="rId6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2632" y="641981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636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802432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2024/3/6</a:t>
            </a:r>
          </a:p>
          <a:p>
            <a:r>
              <a:rPr lang="en-US" sz="2400" dirty="0" smtClean="0"/>
              <a:t>In </a:t>
            </a:r>
            <a:r>
              <a:rPr lang="zh-TW" altLang="en-US" sz="2400" dirty="0" smtClean="0"/>
              <a:t>→ </a:t>
            </a:r>
            <a:r>
              <a:rPr lang="en-US" altLang="zh-TW" sz="2400" dirty="0" smtClean="0"/>
              <a:t>Out procedure</a:t>
            </a:r>
            <a:endParaRPr lang="en-US" sz="2400" dirty="0" smtClean="0"/>
          </a:p>
        </p:txBody>
      </p:sp>
      <p:sp>
        <p:nvSpPr>
          <p:cNvPr id="18" name="矩形 17"/>
          <p:cNvSpPr/>
          <p:nvPr/>
        </p:nvSpPr>
        <p:spPr>
          <a:xfrm>
            <a:off x="12104867" y="4078796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編碼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paraphrase-multilingual-mpnet-base-v2)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9161257" y="4078796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存向量資料庫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en-US" altLang="zh-TW" sz="1800" dirty="0" err="1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langchain_community.vectorstores.FAISS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17646" y="4078796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RAG</a:t>
            </a:r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搜尋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(LLM : Breeze-7B-Instruct-v0.1-Q5_K_M)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274035" y="4078796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搜尋</a:t>
            </a:r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主題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zh-TW" altLang="en-US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關鍵字 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: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項目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,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主題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,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議題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,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議程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,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事項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,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動議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,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提案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,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建議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,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議案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30424" y="4078796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依主題</a:t>
            </a:r>
            <a:r>
              <a:rPr lang="en-US" altLang="zh-TW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+</a:t>
            </a:r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決議搜尋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zh-TW" altLang="en-US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關鍵字 </a:t>
            </a:r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: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決議、決定、指令、裁定、命令、定案</a:t>
            </a:r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30424" y="6275040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依主題</a:t>
            </a:r>
            <a:r>
              <a:rPr lang="en-US" altLang="zh-TW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+</a:t>
            </a:r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計畫搜尋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zh-TW" altLang="en-US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關鍵字 </a:t>
            </a:r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: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計畫、方案、策略、布局、目標、排程、規劃、構想、意圖</a:t>
            </a:r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274035" y="6275040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依主題</a:t>
            </a:r>
            <a:r>
              <a:rPr lang="en-US" altLang="zh-TW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+</a:t>
            </a:r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期限搜尋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zh-TW" altLang="en-US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關鍵字 </a:t>
            </a:r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: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期限、限期、到期日、限時、期限、截止日</a:t>
            </a:r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217646" y="6275040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6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依主題</a:t>
            </a:r>
            <a:r>
              <a:rPr lang="en-US" altLang="zh-TW" sz="16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+</a:t>
            </a:r>
            <a:r>
              <a:rPr lang="zh-TW" altLang="en-US" sz="16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負責人搜尋</a:t>
            </a:r>
            <a:endParaRPr lang="en-US" altLang="zh-TW" sz="16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zh-TW" altLang="en-US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關鍵字 </a:t>
            </a:r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:</a:t>
            </a:r>
            <a:r>
              <a:rPr lang="zh-TW" altLang="en-US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負責人、執行官、執行者、負責部門、負責單位</a:t>
            </a:r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161257" y="6275040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呈現格式整理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(Code)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2104867" y="6275040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輸出會議記錄、逐字稿</a:t>
            </a:r>
            <a:endParaRPr lang="zh-TW" altLang="en-US" sz="1800" b="1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274035" y="1882552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取得逐字稿</a:t>
            </a: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(Whisper-large-v2)</a:t>
            </a:r>
          </a:p>
        </p:txBody>
      </p:sp>
      <p:sp>
        <p:nvSpPr>
          <p:cNvPr id="15" name="矩形 14"/>
          <p:cNvSpPr/>
          <p:nvPr/>
        </p:nvSpPr>
        <p:spPr>
          <a:xfrm>
            <a:off x="6217646" y="1882552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逐字稿</a:t>
            </a:r>
            <a:r>
              <a:rPr lang="en-US" altLang="zh-TW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+</a:t>
            </a:r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標點符號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en-US" altLang="zh-TW" sz="1800" dirty="0" err="1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FunASR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cxnSp>
        <p:nvCxnSpPr>
          <p:cNvPr id="7" name="直線單箭頭接點 6"/>
          <p:cNvCxnSpPr>
            <a:stCxn id="3" idx="3"/>
            <a:endCxn id="15" idx="1"/>
          </p:cNvCxnSpPr>
          <p:nvPr/>
        </p:nvCxnSpPr>
        <p:spPr>
          <a:xfrm>
            <a:off x="5434275" y="2674640"/>
            <a:ext cx="78337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sp>
        <p:nvSpPr>
          <p:cNvPr id="16" name="矩形 15"/>
          <p:cNvSpPr/>
          <p:nvPr/>
        </p:nvSpPr>
        <p:spPr>
          <a:xfrm>
            <a:off x="9161257" y="1882552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移除跳針字串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C</a:t>
            </a:r>
            <a:r>
              <a:rPr lang="en-US" altLang="zh-TW" sz="1800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ode)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2104867" y="1882552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文本分割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  <a:p>
            <a:pPr algn="ctr"/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(</a:t>
            </a:r>
            <a:r>
              <a:rPr lang="en-US" altLang="zh-TW" sz="1800" dirty="0" err="1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langchain.text_splitter.RecursiveCharacterTextSplitter</a:t>
            </a:r>
            <a:r>
              <a:rPr lang="en-US" altLang="zh-TW" sz="1800" dirty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)</a:t>
            </a:r>
            <a:endParaRPr lang="zh-TW" altLang="en-US" sz="1800" dirty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30424" y="1882552"/>
            <a:ext cx="2160240" cy="15841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Microsoft YaHei" pitchFamily="34" charset="-122"/>
                <a:ea typeface="Microsoft YaHei" pitchFamily="34" charset="-122"/>
                <a:cs typeface="Arial Unicode MS" pitchFamily="34" charset="-120"/>
              </a:rPr>
              <a:t>輸入音檔</a:t>
            </a:r>
            <a:endParaRPr lang="en-US" altLang="zh-TW" sz="1800" b="1" dirty="0" smtClean="0">
              <a:latin typeface="Microsoft YaHei" pitchFamily="34" charset="-122"/>
              <a:ea typeface="Microsoft YaHei" pitchFamily="34" charset="-122"/>
              <a:cs typeface="Arial Unicode MS" pitchFamily="34" charset="-120"/>
            </a:endParaRPr>
          </a:p>
        </p:txBody>
      </p:sp>
      <p:cxnSp>
        <p:nvCxnSpPr>
          <p:cNvPr id="34" name="直線單箭頭接點 33"/>
          <p:cNvCxnSpPr>
            <a:stCxn id="28" idx="3"/>
            <a:endCxn id="3" idx="1"/>
          </p:cNvCxnSpPr>
          <p:nvPr/>
        </p:nvCxnSpPr>
        <p:spPr>
          <a:xfrm>
            <a:off x="2490664" y="2674640"/>
            <a:ext cx="78337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37" name="直線單箭頭接點 36"/>
          <p:cNvCxnSpPr>
            <a:stCxn id="15" idx="3"/>
            <a:endCxn id="16" idx="1"/>
          </p:cNvCxnSpPr>
          <p:nvPr/>
        </p:nvCxnSpPr>
        <p:spPr>
          <a:xfrm>
            <a:off x="8377886" y="2674640"/>
            <a:ext cx="78337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40" name="直線單箭頭接點 39"/>
          <p:cNvCxnSpPr>
            <a:stCxn id="16" idx="3"/>
            <a:endCxn id="17" idx="1"/>
          </p:cNvCxnSpPr>
          <p:nvPr/>
        </p:nvCxnSpPr>
        <p:spPr>
          <a:xfrm>
            <a:off x="11321497" y="2674640"/>
            <a:ext cx="78337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44" name="直線單箭頭接點 43"/>
          <p:cNvCxnSpPr>
            <a:stCxn id="17" idx="2"/>
            <a:endCxn id="18" idx="0"/>
          </p:cNvCxnSpPr>
          <p:nvPr/>
        </p:nvCxnSpPr>
        <p:spPr>
          <a:xfrm>
            <a:off x="13184987" y="3466728"/>
            <a:ext cx="0" cy="61206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47" name="直線單箭頭接點 46"/>
          <p:cNvCxnSpPr>
            <a:stCxn id="18" idx="1"/>
            <a:endCxn id="19" idx="3"/>
          </p:cNvCxnSpPr>
          <p:nvPr/>
        </p:nvCxnSpPr>
        <p:spPr>
          <a:xfrm flipH="1">
            <a:off x="11321497" y="4870884"/>
            <a:ext cx="78337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50" name="直線單箭頭接點 49"/>
          <p:cNvCxnSpPr>
            <a:stCxn id="19" idx="1"/>
            <a:endCxn id="20" idx="3"/>
          </p:cNvCxnSpPr>
          <p:nvPr/>
        </p:nvCxnSpPr>
        <p:spPr>
          <a:xfrm flipH="1">
            <a:off x="8377886" y="4870884"/>
            <a:ext cx="78337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53" name="直線單箭頭接點 52"/>
          <p:cNvCxnSpPr>
            <a:stCxn id="20" idx="1"/>
            <a:endCxn id="21" idx="3"/>
          </p:cNvCxnSpPr>
          <p:nvPr/>
        </p:nvCxnSpPr>
        <p:spPr>
          <a:xfrm flipH="1">
            <a:off x="5434275" y="4870884"/>
            <a:ext cx="78337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56" name="直線單箭頭接點 55"/>
          <p:cNvCxnSpPr>
            <a:stCxn id="21" idx="1"/>
            <a:endCxn id="22" idx="3"/>
          </p:cNvCxnSpPr>
          <p:nvPr/>
        </p:nvCxnSpPr>
        <p:spPr>
          <a:xfrm flipH="1">
            <a:off x="2490664" y="4870884"/>
            <a:ext cx="78337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59" name="直線單箭頭接點 58"/>
          <p:cNvCxnSpPr>
            <a:stCxn id="22" idx="2"/>
            <a:endCxn id="23" idx="0"/>
          </p:cNvCxnSpPr>
          <p:nvPr/>
        </p:nvCxnSpPr>
        <p:spPr>
          <a:xfrm>
            <a:off x="1410544" y="5662972"/>
            <a:ext cx="0" cy="61206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62" name="直線單箭頭接點 61"/>
          <p:cNvCxnSpPr>
            <a:stCxn id="23" idx="3"/>
            <a:endCxn id="24" idx="1"/>
          </p:cNvCxnSpPr>
          <p:nvPr/>
        </p:nvCxnSpPr>
        <p:spPr>
          <a:xfrm>
            <a:off x="2490664" y="7067128"/>
            <a:ext cx="78337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65" name="直線單箭頭接點 64"/>
          <p:cNvCxnSpPr>
            <a:stCxn id="24" idx="3"/>
            <a:endCxn id="25" idx="1"/>
          </p:cNvCxnSpPr>
          <p:nvPr/>
        </p:nvCxnSpPr>
        <p:spPr>
          <a:xfrm>
            <a:off x="5434275" y="7067128"/>
            <a:ext cx="78337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68" name="直線單箭頭接點 67"/>
          <p:cNvCxnSpPr>
            <a:stCxn id="25" idx="3"/>
            <a:endCxn id="26" idx="1"/>
          </p:cNvCxnSpPr>
          <p:nvPr/>
        </p:nvCxnSpPr>
        <p:spPr>
          <a:xfrm>
            <a:off x="8377886" y="7067128"/>
            <a:ext cx="783371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  <p:cxnSp>
        <p:nvCxnSpPr>
          <p:cNvPr id="71" name="直線單箭頭接點 70"/>
          <p:cNvCxnSpPr>
            <a:stCxn id="26" idx="3"/>
            <a:endCxn id="27" idx="1"/>
          </p:cNvCxnSpPr>
          <p:nvPr/>
        </p:nvCxnSpPr>
        <p:spPr>
          <a:xfrm>
            <a:off x="11321497" y="7067128"/>
            <a:ext cx="78337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72464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802432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2024/3/6</a:t>
            </a:r>
          </a:p>
          <a:p>
            <a:r>
              <a:rPr lang="zh-TW" altLang="en-US" sz="2400" dirty="0" smtClean="0"/>
              <a:t>評估分數</a:t>
            </a:r>
            <a:r>
              <a:rPr lang="en-US" altLang="zh-TW" sz="2400" dirty="0"/>
              <a:t>, </a:t>
            </a:r>
            <a:r>
              <a:rPr lang="en-US" altLang="zh-TW" sz="2400" dirty="0" smtClean="0"/>
              <a:t>paraphrase-multilingual-mpnet-base-v2 </a:t>
            </a:r>
            <a:r>
              <a:rPr lang="zh-TW" altLang="en-US" sz="2400" dirty="0" smtClean="0"/>
              <a:t>編碼</a:t>
            </a:r>
            <a:r>
              <a:rPr lang="en-US" altLang="zh-TW" sz="2400" dirty="0" smtClean="0"/>
              <a:t>+</a:t>
            </a:r>
            <a:r>
              <a:rPr lang="zh-TW" altLang="en-US" sz="2400" dirty="0"/>
              <a:t> </a:t>
            </a:r>
            <a:r>
              <a:rPr lang="en-US" altLang="zh-TW" sz="2400" dirty="0" smtClean="0"/>
              <a:t>cosine similarity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AVG. 40 </a:t>
            </a:r>
            <a:r>
              <a:rPr lang="zh-TW" altLang="en-US" sz="2400" dirty="0" smtClean="0">
                <a:solidFill>
                  <a:srgbClr val="0000FF"/>
                </a:solidFill>
              </a:rPr>
              <a:t>→ </a:t>
            </a:r>
            <a:r>
              <a:rPr lang="en-US" altLang="zh-TW" sz="2400" dirty="0" smtClean="0">
                <a:solidFill>
                  <a:srgbClr val="0000FF"/>
                </a:solidFill>
              </a:rPr>
              <a:t>65</a:t>
            </a:r>
            <a:endParaRPr lang="en-US" sz="2400" dirty="0" smtClean="0">
              <a:solidFill>
                <a:srgbClr val="0000FF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54560" y="2314600"/>
            <a:ext cx="73152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TW" altLang="en-US" sz="1800" dirty="0"/>
          </a:p>
          <a:p>
            <a:r>
              <a:rPr lang="en-US" altLang="zh-TW" sz="1800" dirty="0"/>
              <a:t>20240130 </a:t>
            </a:r>
            <a:r>
              <a:rPr lang="zh-TW" altLang="en-US" sz="1800" dirty="0"/>
              <a:t>台南市政府 第</a:t>
            </a:r>
            <a:r>
              <a:rPr lang="en-US" altLang="zh-TW" sz="1800" dirty="0"/>
              <a:t>631</a:t>
            </a:r>
            <a:r>
              <a:rPr lang="zh-TW" altLang="en-US" sz="1800" dirty="0"/>
              <a:t>次市政會議 </a:t>
            </a:r>
            <a:r>
              <a:rPr lang="zh-TW" altLang="en-US" sz="1800" dirty="0" smtClean="0"/>
              <a:t>直播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-57.63</a:t>
            </a:r>
            <a:endParaRPr lang="zh-TW" altLang="en-US" sz="1800" dirty="0"/>
          </a:p>
          <a:p>
            <a:r>
              <a:rPr lang="en-US" altLang="zh-TW" sz="1800" dirty="0"/>
              <a:t>https://www.youtube.com/watch?v=W7KbMpkR5Hg&amp;t=1444s</a:t>
            </a:r>
          </a:p>
          <a:p>
            <a:endParaRPr lang="en-US" altLang="zh-TW" sz="1800" dirty="0"/>
          </a:p>
          <a:p>
            <a:r>
              <a:rPr lang="en-US" altLang="zh-TW" sz="1800" dirty="0"/>
              <a:t>20231225 </a:t>
            </a:r>
            <a:r>
              <a:rPr lang="zh-TW" altLang="en-US" sz="1800" dirty="0"/>
              <a:t>台南市政府 第</a:t>
            </a:r>
            <a:r>
              <a:rPr lang="en-US" altLang="zh-TW" sz="1800" dirty="0"/>
              <a:t>626</a:t>
            </a:r>
            <a:r>
              <a:rPr lang="zh-TW" altLang="en-US" sz="1800" dirty="0"/>
              <a:t>次市政會議 </a:t>
            </a:r>
            <a:r>
              <a:rPr lang="zh-TW" altLang="en-US" sz="1800" dirty="0" smtClean="0"/>
              <a:t>直播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-59.95</a:t>
            </a:r>
            <a:endParaRPr lang="zh-TW" altLang="en-US" sz="1800" dirty="0"/>
          </a:p>
          <a:p>
            <a:r>
              <a:rPr lang="en-US" altLang="zh-TW" sz="1800" dirty="0"/>
              <a:t>https://www.youtube.com/watch?v=_zqf-aD63eo</a:t>
            </a:r>
          </a:p>
          <a:p>
            <a:endParaRPr lang="en-US" altLang="zh-TW" sz="1800" dirty="0"/>
          </a:p>
          <a:p>
            <a:r>
              <a:rPr lang="en-US" altLang="zh-TW" sz="1800" dirty="0"/>
              <a:t>20230829</a:t>
            </a:r>
            <a:r>
              <a:rPr lang="zh-TW" altLang="en-US" sz="1800" dirty="0"/>
              <a:t>台南市政府第</a:t>
            </a:r>
            <a:r>
              <a:rPr lang="en-US" altLang="zh-TW" sz="1800" dirty="0"/>
              <a:t>609</a:t>
            </a:r>
            <a:r>
              <a:rPr lang="zh-TW" altLang="en-US" sz="1800" dirty="0"/>
              <a:t>次市政會議 </a:t>
            </a:r>
            <a:r>
              <a:rPr lang="zh-TW" altLang="en-US" sz="1800" dirty="0" smtClean="0"/>
              <a:t>直播</a:t>
            </a:r>
            <a:r>
              <a:rPr lang="en-US" altLang="zh-TW" sz="1800" b="1" dirty="0">
                <a:solidFill>
                  <a:srgbClr val="0000FF"/>
                </a:solidFill>
              </a:rPr>
              <a:t>-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66.13</a:t>
            </a:r>
            <a:endParaRPr lang="zh-TW" altLang="en-US" sz="1800" dirty="0"/>
          </a:p>
          <a:p>
            <a:r>
              <a:rPr lang="en-US" altLang="zh-TW" sz="1800" dirty="0"/>
              <a:t>https://www.youtube.com/watch?v=cHFoqaWumcc</a:t>
            </a:r>
          </a:p>
          <a:p>
            <a:endParaRPr lang="en-US" altLang="zh-TW" sz="1800" dirty="0"/>
          </a:p>
          <a:p>
            <a:r>
              <a:rPr lang="en-US" altLang="zh-TW" sz="1800" dirty="0"/>
              <a:t>20230606</a:t>
            </a:r>
            <a:r>
              <a:rPr lang="zh-TW" altLang="en-US" sz="1800" dirty="0"/>
              <a:t>台南市政府第</a:t>
            </a:r>
            <a:r>
              <a:rPr lang="en-US" altLang="zh-TW" sz="1800" dirty="0"/>
              <a:t>597</a:t>
            </a:r>
            <a:r>
              <a:rPr lang="zh-TW" altLang="en-US" sz="1800" dirty="0"/>
              <a:t>市政會議 </a:t>
            </a:r>
            <a:r>
              <a:rPr lang="zh-TW" altLang="en-US" sz="1800" dirty="0" smtClean="0"/>
              <a:t>直播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-68.62</a:t>
            </a:r>
            <a:endParaRPr lang="zh-TW" altLang="en-US" sz="1800" b="1" dirty="0">
              <a:solidFill>
                <a:srgbClr val="0000FF"/>
              </a:solidFill>
            </a:endParaRPr>
          </a:p>
          <a:p>
            <a:r>
              <a:rPr lang="en-US" altLang="zh-TW" sz="1800" dirty="0"/>
              <a:t>https://www.youtube.com/watch?v=PiXllkICUw8</a:t>
            </a:r>
          </a:p>
          <a:p>
            <a:endParaRPr lang="en-US" altLang="zh-TW" sz="1800" dirty="0"/>
          </a:p>
          <a:p>
            <a:r>
              <a:rPr lang="en-US" altLang="zh-TW" sz="1800" dirty="0"/>
              <a:t>20221025 </a:t>
            </a:r>
            <a:r>
              <a:rPr lang="zh-TW" altLang="en-US" sz="1800" dirty="0"/>
              <a:t>臺南市政府第</a:t>
            </a:r>
            <a:r>
              <a:rPr lang="en-US" altLang="zh-TW" sz="1800" dirty="0"/>
              <a:t>566</a:t>
            </a:r>
            <a:r>
              <a:rPr lang="zh-TW" altLang="en-US" sz="1800" dirty="0"/>
              <a:t>次市政</a:t>
            </a:r>
            <a:r>
              <a:rPr lang="zh-TW" altLang="en-US" sz="1800" dirty="0" smtClean="0"/>
              <a:t>會議 </a:t>
            </a:r>
            <a:r>
              <a:rPr lang="en-US" altLang="zh-TW" sz="1800" dirty="0" smtClean="0"/>
              <a:t>– 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74.26</a:t>
            </a:r>
            <a:endParaRPr lang="zh-TW" altLang="en-US" sz="1800" b="1" dirty="0">
              <a:solidFill>
                <a:srgbClr val="0000FF"/>
              </a:solidFill>
            </a:endParaRPr>
          </a:p>
          <a:p>
            <a:r>
              <a:rPr lang="en-US" altLang="zh-TW" sz="1800" dirty="0"/>
              <a:t>https://www.youtube.com/watch?v=BeIAkjjzKkQ</a:t>
            </a:r>
          </a:p>
        </p:txBody>
      </p:sp>
    </p:spTree>
    <p:extLst>
      <p:ext uri="{BB962C8B-B14F-4D97-AF65-F5344CB8AC3E}">
        <p14:creationId xmlns:p14="http://schemas.microsoft.com/office/powerpoint/2010/main" val="5190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802432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2024/3/6</a:t>
            </a:r>
          </a:p>
          <a:p>
            <a:r>
              <a:rPr lang="zh-TW" altLang="en-US" sz="2400" dirty="0" smtClean="0"/>
              <a:t>評估分數</a:t>
            </a:r>
            <a:r>
              <a:rPr lang="en-US" altLang="zh-TW" sz="2400" dirty="0"/>
              <a:t>, </a:t>
            </a:r>
            <a:r>
              <a:rPr lang="en-US" altLang="zh-TW" sz="2400" dirty="0" smtClean="0"/>
              <a:t>ChatGPT4</a:t>
            </a:r>
            <a:endParaRPr lang="en-US" altLang="zh-TW" sz="2400" dirty="0" smtClean="0"/>
          </a:p>
          <a:p>
            <a:r>
              <a:rPr lang="en-US" sz="2400" dirty="0" smtClean="0">
                <a:solidFill>
                  <a:srgbClr val="0000FF"/>
                </a:solidFill>
              </a:rPr>
              <a:t>AVG. </a:t>
            </a:r>
            <a:r>
              <a:rPr lang="en-US" sz="2400" dirty="0" smtClean="0">
                <a:solidFill>
                  <a:srgbClr val="0000FF"/>
                </a:solidFill>
              </a:rPr>
              <a:t>45 </a:t>
            </a:r>
            <a:r>
              <a:rPr lang="zh-TW" altLang="en-US" sz="2400" dirty="0" smtClean="0">
                <a:solidFill>
                  <a:srgbClr val="0000FF"/>
                </a:solidFill>
              </a:rPr>
              <a:t>→ </a:t>
            </a:r>
            <a:r>
              <a:rPr lang="en-US" altLang="zh-TW" sz="2400" dirty="0" smtClean="0">
                <a:solidFill>
                  <a:srgbClr val="0000FF"/>
                </a:solidFill>
              </a:rPr>
              <a:t>46</a:t>
            </a:r>
            <a:endParaRPr lang="en-US" sz="2400" dirty="0" smtClean="0">
              <a:solidFill>
                <a:srgbClr val="0000FF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58416" y="3300646"/>
            <a:ext cx="608154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800" dirty="0" smtClean="0"/>
              <a:t>Prompt - </a:t>
            </a:r>
          </a:p>
          <a:p>
            <a:endParaRPr lang="en-US" altLang="zh-TW" sz="1800" dirty="0"/>
          </a:p>
          <a:p>
            <a:r>
              <a:rPr lang="zh-TW" altLang="en-US" sz="1800" dirty="0"/>
              <a:t>請判斷底下</a:t>
            </a:r>
            <a:r>
              <a:rPr lang="en-US" altLang="zh-TW" sz="1800" dirty="0"/>
              <a:t>[</a:t>
            </a:r>
            <a:r>
              <a:rPr lang="zh-TW" altLang="en-US" sz="1800" dirty="0"/>
              <a:t>實際會議記錄</a:t>
            </a:r>
            <a:r>
              <a:rPr lang="en-US" altLang="zh-TW" sz="1800" dirty="0"/>
              <a:t>]</a:t>
            </a:r>
            <a:r>
              <a:rPr lang="zh-TW" altLang="en-US" sz="1800" dirty="0"/>
              <a:t>提到的事項是否有被包含在</a:t>
            </a:r>
            <a:r>
              <a:rPr lang="en-US" altLang="zh-TW" sz="1800" dirty="0"/>
              <a:t>[</a:t>
            </a:r>
            <a:r>
              <a:rPr lang="zh-TW" altLang="en-US" sz="1800" dirty="0"/>
              <a:t>模型會議記錄</a:t>
            </a:r>
            <a:r>
              <a:rPr lang="en-US" altLang="zh-TW" sz="1800" dirty="0"/>
              <a:t>]</a:t>
            </a:r>
            <a:r>
              <a:rPr lang="zh-TW" altLang="en-US" sz="1800" dirty="0"/>
              <a:t>的內容</a:t>
            </a:r>
            <a:r>
              <a:rPr lang="en-US" altLang="zh-TW" sz="1800" dirty="0"/>
              <a:t>,</a:t>
            </a:r>
            <a:r>
              <a:rPr lang="zh-TW" altLang="en-US" sz="1800" dirty="0"/>
              <a:t>請針對</a:t>
            </a:r>
            <a:r>
              <a:rPr lang="en-US" altLang="zh-TW" sz="1800" dirty="0"/>
              <a:t>"</a:t>
            </a:r>
            <a:r>
              <a:rPr lang="zh-TW" altLang="en-US" sz="1800" dirty="0"/>
              <a:t>提及的範圍</a:t>
            </a:r>
            <a:r>
              <a:rPr lang="en-US" altLang="zh-TW" sz="1800" dirty="0"/>
              <a:t>"</a:t>
            </a:r>
            <a:r>
              <a:rPr lang="zh-TW" altLang="en-US" sz="1800" dirty="0"/>
              <a:t>、</a:t>
            </a:r>
            <a:r>
              <a:rPr lang="en-US" altLang="zh-TW" sz="1800" dirty="0" smtClean="0"/>
              <a:t>"</a:t>
            </a:r>
            <a:r>
              <a:rPr lang="zh-TW" altLang="en-US" sz="1800" dirty="0" smtClean="0"/>
              <a:t>準確性</a:t>
            </a:r>
            <a:r>
              <a:rPr lang="en-US" altLang="zh-TW" sz="1800" dirty="0"/>
              <a:t>"</a:t>
            </a:r>
            <a:r>
              <a:rPr lang="zh-TW" altLang="en-US" sz="1800" dirty="0"/>
              <a:t>、</a:t>
            </a:r>
            <a:r>
              <a:rPr lang="en-US" altLang="zh-TW" sz="1800" dirty="0" smtClean="0"/>
              <a:t>"</a:t>
            </a:r>
            <a:r>
              <a:rPr lang="zh-TW" altLang="en-US" sz="1800" dirty="0" smtClean="0"/>
              <a:t>完整性</a:t>
            </a:r>
            <a:r>
              <a:rPr lang="en-US" altLang="zh-TW" sz="1800" dirty="0"/>
              <a:t>"</a:t>
            </a:r>
            <a:r>
              <a:rPr lang="zh-TW" altLang="en-US" sz="1800" dirty="0"/>
              <a:t>等資訊做評估</a:t>
            </a:r>
            <a:r>
              <a:rPr lang="en-US" altLang="zh-TW" sz="1800" dirty="0"/>
              <a:t>,</a:t>
            </a:r>
            <a:r>
              <a:rPr lang="zh-TW" altLang="en-US" sz="1800" dirty="0"/>
              <a:t>並且用</a:t>
            </a:r>
            <a:r>
              <a:rPr lang="en-US" altLang="zh-TW" sz="1800" dirty="0"/>
              <a:t>0~100</a:t>
            </a:r>
            <a:r>
              <a:rPr lang="zh-TW" altLang="en-US" sz="1800" dirty="0"/>
              <a:t>分之間的分數</a:t>
            </a:r>
            <a:r>
              <a:rPr lang="zh-TW" altLang="en-US" sz="1800" dirty="0" smtClean="0"/>
              <a:t>表示</a:t>
            </a:r>
            <a:endParaRPr lang="en-US" altLang="zh-TW" sz="1800" dirty="0" smtClean="0"/>
          </a:p>
          <a:p>
            <a:endParaRPr lang="zh-TW" altLang="en-US" sz="1800" dirty="0" smtClean="0"/>
          </a:p>
          <a:p>
            <a:r>
              <a:rPr lang="en-US" altLang="zh-TW" sz="1800" dirty="0" smtClean="0"/>
              <a:t>[</a:t>
            </a:r>
            <a:r>
              <a:rPr lang="zh-TW" altLang="en-US" sz="1800" dirty="0"/>
              <a:t>實際會議記錄</a:t>
            </a:r>
            <a:r>
              <a:rPr lang="en-US" altLang="zh-TW" sz="1800" dirty="0"/>
              <a:t>]</a:t>
            </a:r>
          </a:p>
          <a:p>
            <a:r>
              <a:rPr lang="en-US" altLang="zh-TW" sz="1800" dirty="0" smtClean="0"/>
              <a:t>…</a:t>
            </a:r>
            <a:endParaRPr lang="en-US" altLang="zh-TW" sz="1800" dirty="0"/>
          </a:p>
          <a:p>
            <a:r>
              <a:rPr lang="en-US" altLang="zh-TW" sz="1800" dirty="0"/>
              <a:t>[/</a:t>
            </a:r>
            <a:r>
              <a:rPr lang="zh-TW" altLang="en-US" sz="1800" dirty="0"/>
              <a:t>實際會議記錄</a:t>
            </a:r>
            <a:r>
              <a:rPr lang="en-US" altLang="zh-TW" sz="1800" dirty="0"/>
              <a:t>]</a:t>
            </a:r>
          </a:p>
          <a:p>
            <a:endParaRPr lang="en-US" altLang="zh-TW" sz="1800" dirty="0"/>
          </a:p>
          <a:p>
            <a:r>
              <a:rPr lang="en-US" altLang="zh-TW" sz="1800" dirty="0"/>
              <a:t>[</a:t>
            </a:r>
            <a:r>
              <a:rPr lang="zh-TW" altLang="en-US" sz="1800" dirty="0"/>
              <a:t>模型會議記錄</a:t>
            </a:r>
            <a:r>
              <a:rPr lang="en-US" altLang="zh-TW" sz="1800" dirty="0"/>
              <a:t>]</a:t>
            </a:r>
          </a:p>
          <a:p>
            <a:r>
              <a:rPr lang="en-US" altLang="zh-TW" sz="1800" dirty="0" smtClean="0"/>
              <a:t>…</a:t>
            </a:r>
            <a:endParaRPr lang="en-US" altLang="zh-TW" sz="1800" dirty="0"/>
          </a:p>
          <a:p>
            <a:r>
              <a:rPr lang="en-US" altLang="zh-TW" sz="1800" dirty="0"/>
              <a:t>[/</a:t>
            </a:r>
            <a:r>
              <a:rPr lang="zh-TW" altLang="en-US" sz="1800" dirty="0"/>
              <a:t>模型會議記錄</a:t>
            </a:r>
            <a:r>
              <a:rPr lang="en-US" altLang="zh-TW" sz="1800" dirty="0"/>
              <a:t>]</a:t>
            </a:r>
            <a:endParaRPr lang="en-US" altLang="zh-TW" sz="1800" dirty="0"/>
          </a:p>
        </p:txBody>
      </p:sp>
      <p:sp>
        <p:nvSpPr>
          <p:cNvPr id="6" name="矩形 5"/>
          <p:cNvSpPr/>
          <p:nvPr/>
        </p:nvSpPr>
        <p:spPr>
          <a:xfrm>
            <a:off x="6739136" y="2746648"/>
            <a:ext cx="73152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TW" altLang="en-US" sz="1800" dirty="0"/>
          </a:p>
          <a:p>
            <a:r>
              <a:rPr lang="en-US" altLang="zh-TW" sz="1800" dirty="0"/>
              <a:t>20240130 </a:t>
            </a:r>
            <a:r>
              <a:rPr lang="zh-TW" altLang="en-US" sz="1800" dirty="0"/>
              <a:t>台南市政府 第</a:t>
            </a:r>
            <a:r>
              <a:rPr lang="en-US" altLang="zh-TW" sz="1800" dirty="0"/>
              <a:t>631</a:t>
            </a:r>
            <a:r>
              <a:rPr lang="zh-TW" altLang="en-US" sz="1800" dirty="0"/>
              <a:t>次市政會議 </a:t>
            </a:r>
            <a:r>
              <a:rPr lang="zh-TW" altLang="en-US" sz="1800" dirty="0" smtClean="0"/>
              <a:t>直播</a:t>
            </a:r>
            <a:r>
              <a:rPr lang="en-US" altLang="zh-TW" sz="1800" b="1" dirty="0">
                <a:solidFill>
                  <a:srgbClr val="0000FF"/>
                </a:solidFill>
              </a:rPr>
              <a:t>- 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15</a:t>
            </a:r>
            <a:endParaRPr lang="zh-TW" altLang="en-US" sz="1800" dirty="0"/>
          </a:p>
          <a:p>
            <a:r>
              <a:rPr lang="en-US" altLang="zh-TW" sz="1800" dirty="0"/>
              <a:t>https://www.youtube.com/watch?v=W7KbMpkR5Hg&amp;t=1444s</a:t>
            </a:r>
          </a:p>
          <a:p>
            <a:endParaRPr lang="en-US" altLang="zh-TW" sz="1800" dirty="0"/>
          </a:p>
          <a:p>
            <a:r>
              <a:rPr lang="en-US" altLang="zh-TW" sz="1800" dirty="0"/>
              <a:t>20231225 </a:t>
            </a:r>
            <a:r>
              <a:rPr lang="zh-TW" altLang="en-US" sz="1800" dirty="0"/>
              <a:t>台南市政府 第</a:t>
            </a:r>
            <a:r>
              <a:rPr lang="en-US" altLang="zh-TW" sz="1800" dirty="0"/>
              <a:t>626</a:t>
            </a:r>
            <a:r>
              <a:rPr lang="zh-TW" altLang="en-US" sz="1800" dirty="0"/>
              <a:t>次市政會議 </a:t>
            </a:r>
            <a:r>
              <a:rPr lang="zh-TW" altLang="en-US" sz="1800" dirty="0" smtClean="0"/>
              <a:t>直播</a:t>
            </a:r>
            <a:r>
              <a:rPr lang="en-US" altLang="zh-TW" sz="1800" b="1" dirty="0">
                <a:solidFill>
                  <a:srgbClr val="0000FF"/>
                </a:solidFill>
              </a:rPr>
              <a:t>- 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40</a:t>
            </a:r>
            <a:endParaRPr lang="zh-TW" altLang="en-US" sz="1800" dirty="0"/>
          </a:p>
          <a:p>
            <a:r>
              <a:rPr lang="en-US" altLang="zh-TW" sz="1800" dirty="0"/>
              <a:t>https://www.youtube.com/watch?v=_zqf-aD63eo</a:t>
            </a:r>
          </a:p>
          <a:p>
            <a:endParaRPr lang="en-US" altLang="zh-TW" sz="1800" dirty="0"/>
          </a:p>
          <a:p>
            <a:r>
              <a:rPr lang="en-US" altLang="zh-TW" sz="1800" dirty="0"/>
              <a:t>20230829</a:t>
            </a:r>
            <a:r>
              <a:rPr lang="zh-TW" altLang="en-US" sz="1800" dirty="0"/>
              <a:t>台南市政府第</a:t>
            </a:r>
            <a:r>
              <a:rPr lang="en-US" altLang="zh-TW" sz="1800" dirty="0"/>
              <a:t>609</a:t>
            </a:r>
            <a:r>
              <a:rPr lang="zh-TW" altLang="en-US" sz="1800" dirty="0"/>
              <a:t>次市政會議 </a:t>
            </a:r>
            <a:r>
              <a:rPr lang="zh-TW" altLang="en-US" sz="1800" dirty="0" smtClean="0"/>
              <a:t>直播</a:t>
            </a:r>
            <a:r>
              <a:rPr lang="en-US" altLang="zh-TW" sz="1800" b="1" dirty="0">
                <a:solidFill>
                  <a:srgbClr val="0000FF"/>
                </a:solidFill>
              </a:rPr>
              <a:t>- 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40</a:t>
            </a:r>
            <a:endParaRPr lang="zh-TW" altLang="en-US" sz="1800" dirty="0"/>
          </a:p>
          <a:p>
            <a:r>
              <a:rPr lang="en-US" altLang="zh-TW" sz="1800" dirty="0"/>
              <a:t>https://www.youtube.com/watch?v=cHFoqaWumcc</a:t>
            </a:r>
          </a:p>
          <a:p>
            <a:endParaRPr lang="en-US" altLang="zh-TW" sz="1800" dirty="0"/>
          </a:p>
          <a:p>
            <a:r>
              <a:rPr lang="en-US" altLang="zh-TW" sz="1800" dirty="0"/>
              <a:t>20230606</a:t>
            </a:r>
            <a:r>
              <a:rPr lang="zh-TW" altLang="en-US" sz="1800" dirty="0"/>
              <a:t>台南市政府第</a:t>
            </a:r>
            <a:r>
              <a:rPr lang="en-US" altLang="zh-TW" sz="1800" dirty="0"/>
              <a:t>597</a:t>
            </a:r>
            <a:r>
              <a:rPr lang="zh-TW" altLang="en-US" sz="1800" dirty="0"/>
              <a:t>市政會議 </a:t>
            </a:r>
            <a:r>
              <a:rPr lang="zh-TW" altLang="en-US" sz="1800" dirty="0" smtClean="0"/>
              <a:t>直播</a:t>
            </a:r>
            <a:r>
              <a:rPr lang="en-US" altLang="zh-TW" sz="1800" b="1" dirty="0">
                <a:solidFill>
                  <a:srgbClr val="0000FF"/>
                </a:solidFill>
              </a:rPr>
              <a:t>- 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60</a:t>
            </a:r>
            <a:endParaRPr lang="zh-TW" altLang="en-US" sz="1800" dirty="0"/>
          </a:p>
          <a:p>
            <a:r>
              <a:rPr lang="en-US" altLang="zh-TW" sz="1800" dirty="0"/>
              <a:t>https://www.youtube.com/watch?v=PiXllkICUw8</a:t>
            </a:r>
          </a:p>
          <a:p>
            <a:endParaRPr lang="en-US" altLang="zh-TW" sz="1800" dirty="0"/>
          </a:p>
          <a:p>
            <a:r>
              <a:rPr lang="en-US" altLang="zh-TW" sz="1800" dirty="0"/>
              <a:t>20221025 </a:t>
            </a:r>
            <a:r>
              <a:rPr lang="zh-TW" altLang="en-US" sz="1800" dirty="0"/>
              <a:t>臺南市政府第</a:t>
            </a:r>
            <a:r>
              <a:rPr lang="en-US" altLang="zh-TW" sz="1800" dirty="0"/>
              <a:t>566</a:t>
            </a:r>
            <a:r>
              <a:rPr lang="zh-TW" altLang="en-US" sz="1800" dirty="0"/>
              <a:t>次市政</a:t>
            </a:r>
            <a:r>
              <a:rPr lang="zh-TW" altLang="en-US" sz="1800" dirty="0" smtClean="0"/>
              <a:t>會議 </a:t>
            </a:r>
            <a:r>
              <a:rPr lang="en-US" altLang="zh-TW" sz="1800" b="1" dirty="0" smtClean="0">
                <a:solidFill>
                  <a:srgbClr val="0000FF"/>
                </a:solidFill>
              </a:rPr>
              <a:t>- 75</a:t>
            </a:r>
            <a:endParaRPr lang="zh-TW" altLang="en-US" sz="1800" b="1" dirty="0">
              <a:solidFill>
                <a:srgbClr val="0000FF"/>
              </a:solidFill>
            </a:endParaRPr>
          </a:p>
          <a:p>
            <a:r>
              <a:rPr lang="en-US" altLang="zh-TW" sz="1800" dirty="0"/>
              <a:t>https://www.youtube.com/watch?v=BeIAkjjzKkQ</a:t>
            </a:r>
          </a:p>
        </p:txBody>
      </p:sp>
    </p:spTree>
    <p:extLst>
      <p:ext uri="{BB962C8B-B14F-4D97-AF65-F5344CB8AC3E}">
        <p14:creationId xmlns:p14="http://schemas.microsoft.com/office/powerpoint/2010/main" val="9392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802432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2024/3/6</a:t>
            </a:r>
          </a:p>
          <a:p>
            <a:r>
              <a:rPr lang="en-US" altLang="zh-TW" sz="2400" dirty="0" smtClean="0"/>
              <a:t>demo</a:t>
            </a:r>
            <a:endParaRPr lang="en-US" sz="2400" dirty="0" smtClean="0">
              <a:solidFill>
                <a:srgbClr val="0000FF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512" y="1657495"/>
            <a:ext cx="12102282" cy="622869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875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g2b0d01cb6ee_0_1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g2b0d01cb6ee_0_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49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g2b0d01cb6ee_0_13"/>
          <p:cNvSpPr/>
          <p:nvPr/>
        </p:nvSpPr>
        <p:spPr>
          <a:xfrm>
            <a:off x="1395701" y="953275"/>
            <a:ext cx="5397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374"/>
              <a:buFont typeface="Corben"/>
              <a:buNone/>
            </a:pPr>
            <a:r>
              <a:rPr lang="en-US" sz="4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痛點</a:t>
            </a: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g2b0d01cb6ee_0_13"/>
          <p:cNvSpPr/>
          <p:nvPr/>
        </p:nvSpPr>
        <p:spPr>
          <a:xfrm>
            <a:off x="997650" y="3221750"/>
            <a:ext cx="47553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31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會議紀錄製作很花時間</a:t>
            </a:r>
            <a:endParaRPr sz="31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" name="Google Shape;46;g2b0d01cb6ee_0_13" descr="preencoded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242153" y="7589520"/>
            <a:ext cx="2296806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g2b0d01cb6ee_0_13"/>
          <p:cNvSpPr/>
          <p:nvPr/>
        </p:nvSpPr>
        <p:spPr>
          <a:xfrm>
            <a:off x="997650" y="4787750"/>
            <a:ext cx="63729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31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chatgpt 無法處理太長的會議紀錄</a:t>
            </a:r>
            <a:endParaRPr sz="31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g2b0d01cb6ee_0_13"/>
          <p:cNvSpPr/>
          <p:nvPr/>
        </p:nvSpPr>
        <p:spPr>
          <a:xfrm>
            <a:off x="7862974" y="3221750"/>
            <a:ext cx="50061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31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目前語音辨識系統對人名及專有名詞辨識率低</a:t>
            </a:r>
            <a:endParaRPr sz="31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g2b0d01cb6ee_0_13"/>
          <p:cNvSpPr/>
          <p:nvPr/>
        </p:nvSpPr>
        <p:spPr>
          <a:xfrm>
            <a:off x="8094799" y="4787750"/>
            <a:ext cx="50061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31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機密資料無法放到雲端</a:t>
            </a:r>
            <a:endParaRPr sz="31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g26646bfb770_0_0"/>
          <p:cNvSpPr txBox="1"/>
          <p:nvPr/>
        </p:nvSpPr>
        <p:spPr>
          <a:xfrm>
            <a:off x="1122512" y="802432"/>
            <a:ext cx="1332148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2024/3/6</a:t>
            </a:r>
          </a:p>
          <a:p>
            <a:r>
              <a:rPr lang="en-US" altLang="zh-TW" sz="2400" dirty="0" smtClean="0"/>
              <a:t>demo</a:t>
            </a:r>
            <a:endParaRPr lang="en-US" sz="2400" dirty="0" smtClean="0">
              <a:solidFill>
                <a:srgbClr val="0000FF"/>
              </a:solidFill>
            </a:endParaRPr>
          </a:p>
        </p:txBody>
      </p:sp>
      <p:pic>
        <p:nvPicPr>
          <p:cNvPr id="6" name="MyVideo_5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10000" r="3195" b="5308"/>
          <a:stretch/>
        </p:blipFill>
        <p:spPr>
          <a:xfrm>
            <a:off x="1132525" y="1657495"/>
            <a:ext cx="12163355" cy="59856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91322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490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1893118" y="1416893"/>
            <a:ext cx="44439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374"/>
              <a:buFont typeface="Corben"/>
              <a:buNone/>
            </a:pPr>
            <a:r>
              <a:rPr lang="en-US" sz="4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專案特色</a:t>
            </a: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2038000" y="2715000"/>
            <a:ext cx="8578800" cy="31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33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實用性高</a:t>
            </a:r>
            <a:endParaRPr sz="3387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33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可分階段實作及交付</a:t>
            </a:r>
            <a:endParaRPr sz="3387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3387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應用擴展性高(如可用在客服、問診等)</a:t>
            </a:r>
            <a:endParaRPr sz="3387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pic>
        <p:nvPicPr>
          <p:cNvPr id="59" name="Google Shape;59;p2" descr="preencoded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g2b0d01cb6ee_0_3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g2b0d01cb6ee_0_3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49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g2b0d01cb6ee_0_37"/>
          <p:cNvSpPr/>
          <p:nvPr/>
        </p:nvSpPr>
        <p:spPr>
          <a:xfrm>
            <a:off x="2038004" y="982250"/>
            <a:ext cx="66822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374"/>
              <a:buFont typeface="Corben"/>
              <a:buNone/>
            </a:pPr>
            <a:r>
              <a:rPr lang="en-US" sz="4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使用情境及使用案例</a:t>
            </a: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g2b0d01cb6ee_0_37"/>
          <p:cNvSpPr/>
          <p:nvPr/>
        </p:nvSpPr>
        <p:spPr>
          <a:xfrm>
            <a:off x="2038000" y="2111400"/>
            <a:ext cx="10782600" cy="5621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1.語音檔上傳:提供介面讓使用者上傳聲音檔,播放及顯示上傳結果</a:t>
            </a: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2.語音檔辨識:根據語音檔產生文字 ,</a:t>
            </a:r>
            <a:r>
              <a:rPr lang="en-US" sz="2587" u="sng" dirty="0">
                <a:solidFill>
                  <a:schemeClr val="hlink"/>
                </a:solidFill>
                <a:latin typeface="Corben"/>
                <a:ea typeface="Corben"/>
                <a:cs typeface="Corben"/>
                <a:sym typeface="Corben"/>
                <a:hlinkClick r:id="rId4"/>
              </a:rPr>
              <a:t> </a:t>
            </a:r>
            <a:r>
              <a:rPr lang="en-US" sz="2587" u="sng" dirty="0" err="1">
                <a:solidFill>
                  <a:schemeClr val="hlink"/>
                </a:solidFill>
                <a:latin typeface="Corben"/>
                <a:ea typeface="Corben"/>
                <a:cs typeface="Corben"/>
                <a:sym typeface="Corben"/>
                <a:hlinkClick r:id="rId4"/>
              </a:rPr>
              <a:t>whisper範例</a:t>
            </a: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3.即時語音辨識：即時輸入語音，產生文字</a:t>
            </a: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4.輸入會議紀錄格式：讓使用者輸入會議紀錄格式</a:t>
            </a: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5.</a:t>
            </a:r>
            <a:r>
              <a:rPr lang="en-US" sz="2587" dirty="0">
                <a:solidFill>
                  <a:srgbClr val="FF0000"/>
                </a:solidFill>
                <a:latin typeface="Corben"/>
                <a:ea typeface="Corben"/>
                <a:cs typeface="Corben"/>
                <a:sym typeface="Corben"/>
              </a:rPr>
              <a:t>語音辨識後處理:根據語音檔及字典等進行更正</a:t>
            </a:r>
            <a:endParaRPr sz="2587" dirty="0">
              <a:solidFill>
                <a:srgbClr val="FF0000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6.字典建立:人名及專業字等</a:t>
            </a: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7.</a:t>
            </a:r>
            <a:r>
              <a:rPr lang="en-US" sz="2587" dirty="0">
                <a:solidFill>
                  <a:srgbClr val="FF0000"/>
                </a:solidFill>
                <a:latin typeface="Corben"/>
                <a:ea typeface="Corben"/>
                <a:cs typeface="Corben"/>
                <a:sym typeface="Corben"/>
              </a:rPr>
              <a:t>將文字檔依會議紀錄格式.產生會議紀錄草稿</a:t>
            </a:r>
            <a:endParaRPr sz="2587" dirty="0">
              <a:solidFill>
                <a:srgbClr val="FF0000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8.逐字稿編修:依段落配合聲音檔做編修(</a:t>
            </a:r>
            <a:r>
              <a:rPr lang="en-US" sz="2587" dirty="0" err="1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相當於label</a:t>
            </a: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)</a:t>
            </a: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9.將資料轉成traing </a:t>
            </a:r>
            <a:r>
              <a:rPr lang="en-US" sz="2587" dirty="0" err="1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格式:將校正好的文字及語亯檔轉成common</a:t>
            </a: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 voice</a:t>
            </a: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10.用戶管理: </a:t>
            </a:r>
            <a:r>
              <a:rPr lang="en-US" sz="2587" dirty="0" err="1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sigin,sigin</a:t>
            </a: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 </a:t>
            </a:r>
            <a:r>
              <a:rPr lang="en-US" sz="2587" dirty="0" err="1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up,使用統計或付費管理等</a:t>
            </a: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r>
              <a:rPr lang="en-US" sz="2587" dirty="0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11. fine tune whisper及llam2</a:t>
            </a: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87"/>
              <a:buFont typeface="Corben"/>
              <a:buNone/>
            </a:pPr>
            <a:endParaRPr sz="2587" dirty="0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pic>
        <p:nvPicPr>
          <p:cNvPr id="69" name="Google Shape;69;g2b0d01cb6ee_0_37" descr="preencoded.png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2242153" y="7589520"/>
            <a:ext cx="2296806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g2b0d01cb6ee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8075" y="2690900"/>
            <a:ext cx="5655550" cy="47339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2b0d01cb6ee_0_34"/>
          <p:cNvSpPr/>
          <p:nvPr/>
        </p:nvSpPr>
        <p:spPr>
          <a:xfrm>
            <a:off x="476100" y="866300"/>
            <a:ext cx="14154300" cy="18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374"/>
              <a:buFont typeface="Corben"/>
              <a:buNone/>
            </a:pPr>
            <a:r>
              <a:rPr lang="en-US" sz="4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主要技術語音辨識: Whisper使用68萬小時標注訓練中文(台灣cer </a:t>
            </a:r>
            <a:r>
              <a:rPr lang="en-US" sz="4374">
                <a:solidFill>
                  <a:srgbClr val="FF0000"/>
                </a:solidFill>
                <a:latin typeface="Corben"/>
                <a:ea typeface="Corben"/>
                <a:cs typeface="Corben"/>
                <a:sym typeface="Corben"/>
              </a:rPr>
              <a:t>8.2%</a:t>
            </a:r>
            <a:r>
              <a:rPr lang="en-US" sz="4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 </a:t>
            </a:r>
            <a:r>
              <a:rPr lang="en-US" sz="4374">
                <a:solidFill>
                  <a:srgbClr val="FF0000"/>
                </a:solidFill>
                <a:latin typeface="Corben"/>
                <a:ea typeface="Corben"/>
                <a:cs typeface="Corben"/>
                <a:sym typeface="Corben"/>
              </a:rPr>
              <a:t>larg v3</a:t>
            </a:r>
            <a:r>
              <a:rPr lang="en-US" sz="4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 , common voice </a:t>
            </a: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g2b0d01cb6ee_0_34"/>
          <p:cNvSpPr txBox="1"/>
          <p:nvPr/>
        </p:nvSpPr>
        <p:spPr>
          <a:xfrm>
            <a:off x="10618175" y="6428850"/>
            <a:ext cx="3825000" cy="1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u="sng">
                <a:solidFill>
                  <a:schemeClr val="hlink"/>
                </a:solidFill>
                <a:hlinkClick r:id="rId4"/>
              </a:rPr>
              <a:t>whisper 論文</a:t>
            </a:r>
            <a:r>
              <a:rPr lang="en-US" sz="2900"/>
              <a:t>導讀</a:t>
            </a:r>
            <a:endParaRPr sz="29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b0d01cb6ee_0_52"/>
          <p:cNvSpPr/>
          <p:nvPr/>
        </p:nvSpPr>
        <p:spPr>
          <a:xfrm>
            <a:off x="476100" y="518575"/>
            <a:ext cx="14154300" cy="1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374"/>
              <a:buFont typeface="Corben"/>
              <a:buNone/>
            </a:pPr>
            <a:r>
              <a:rPr lang="en-US" sz="4374" u="sng">
                <a:solidFill>
                  <a:schemeClr val="hlink"/>
                </a:solidFill>
                <a:latin typeface="Corben"/>
                <a:ea typeface="Corben"/>
                <a:cs typeface="Corben"/>
                <a:sym typeface="Corben"/>
              </a:rPr>
              <a:t>語音辨識</a:t>
            </a:r>
            <a:r>
              <a:rPr lang="en-US" sz="4374" u="sng">
                <a:solidFill>
                  <a:schemeClr val="hlink"/>
                </a:solidFill>
                <a:latin typeface="Corben"/>
                <a:ea typeface="Corben"/>
                <a:cs typeface="Corben"/>
                <a:sym typeface="Corben"/>
                <a:hlinkClick r:id="rId3"/>
              </a:rPr>
              <a:t>whisper fine tuning </a:t>
            </a: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g2b0d01cb6ee_0_52"/>
          <p:cNvSpPr txBox="1"/>
          <p:nvPr/>
        </p:nvSpPr>
        <p:spPr>
          <a:xfrm>
            <a:off x="11922175" y="6892500"/>
            <a:ext cx="2289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4"/>
              </a:rPr>
              <a:t>鐵人賽fine tune</a:t>
            </a:r>
            <a:endParaRPr sz="2800"/>
          </a:p>
        </p:txBody>
      </p:sp>
      <p:sp>
        <p:nvSpPr>
          <p:cNvPr id="83" name="Google Shape;83;g2b0d01cb6ee_0_52"/>
          <p:cNvSpPr txBox="1"/>
          <p:nvPr/>
        </p:nvSpPr>
        <p:spPr>
          <a:xfrm>
            <a:off x="1548225" y="1415750"/>
            <a:ext cx="6809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u="sng">
                <a:solidFill>
                  <a:schemeClr val="hlink"/>
                </a:solidFill>
                <a:hlinkClick r:id="rId5"/>
              </a:rPr>
              <a:t>hugging face fine tuning</a:t>
            </a:r>
            <a:endParaRPr sz="3500"/>
          </a:p>
        </p:txBody>
      </p:sp>
      <p:sp>
        <p:nvSpPr>
          <p:cNvPr id="84" name="Google Shape;84;g2b0d01cb6ee_0_52"/>
          <p:cNvSpPr txBox="1"/>
          <p:nvPr/>
        </p:nvSpPr>
        <p:spPr>
          <a:xfrm>
            <a:off x="11035300" y="373075"/>
            <a:ext cx="3176100" cy="10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sng">
                <a:solidFill>
                  <a:schemeClr val="hlink"/>
                </a:solidFill>
                <a:hlinkClick r:id="rId6"/>
              </a:rPr>
              <a:t>whisper 論文</a:t>
            </a:r>
            <a:endParaRPr sz="2800"/>
          </a:p>
        </p:txBody>
      </p:sp>
      <p:sp>
        <p:nvSpPr>
          <p:cNvPr id="85" name="Google Shape;85;g2b0d01cb6ee_0_52"/>
          <p:cNvSpPr txBox="1"/>
          <p:nvPr/>
        </p:nvSpPr>
        <p:spPr>
          <a:xfrm>
            <a:off x="60000" y="2525875"/>
            <a:ext cx="14986500" cy="3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OPEN AI small model  </a:t>
            </a:r>
            <a:r>
              <a:rPr lang="en-US" sz="3050">
                <a:solidFill>
                  <a:schemeClr val="dk1"/>
                </a:solidFill>
                <a:highlight>
                  <a:srgbClr val="FFFFFF"/>
                </a:highlight>
              </a:rPr>
              <a:t>Wer</a:t>
            </a:r>
            <a:r>
              <a:rPr lang="en-US" sz="3050">
                <a:solidFill>
                  <a:srgbClr val="1F2937"/>
                </a:solidFill>
                <a:highlight>
                  <a:srgbClr val="FFFFFF"/>
                </a:highlight>
              </a:rPr>
              <a:t> on Common Voice 13.0  </a:t>
            </a:r>
            <a:r>
              <a:rPr lang="en-US" sz="3050">
                <a:solidFill>
                  <a:srgbClr val="FF0000"/>
                </a:solidFill>
                <a:highlight>
                  <a:srgbClr val="FFFFFF"/>
                </a:highlight>
              </a:rPr>
              <a:t>125.698</a:t>
            </a:r>
            <a:endParaRPr sz="305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</a:rPr>
              <a:t>OPEN AI small model   fine tune  </a:t>
            </a:r>
            <a:r>
              <a:rPr lang="en-US" sz="3050">
                <a:solidFill>
                  <a:schemeClr val="dk1"/>
                </a:solidFill>
                <a:highlight>
                  <a:srgbClr val="FFFFFF"/>
                </a:highlight>
              </a:rPr>
              <a:t>Wer</a:t>
            </a:r>
            <a:r>
              <a:rPr lang="en-US" sz="3050">
                <a:solidFill>
                  <a:srgbClr val="1F2937"/>
                </a:solidFill>
                <a:highlight>
                  <a:srgbClr val="FFFFFF"/>
                </a:highlight>
              </a:rPr>
              <a:t> on Common Voice  13.0 zh-tw   </a:t>
            </a:r>
            <a:r>
              <a:rPr lang="en-US" sz="3050">
                <a:solidFill>
                  <a:srgbClr val="FF0000"/>
                </a:solidFill>
                <a:highlight>
                  <a:srgbClr val="FFFFFF"/>
                </a:highlight>
              </a:rPr>
              <a:t>43.761</a:t>
            </a:r>
            <a:endParaRPr sz="305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dk1"/>
                </a:solidFill>
              </a:rPr>
              <a:t>OPEN AI mediuml model   fine tune  </a:t>
            </a:r>
            <a:r>
              <a:rPr lang="en-US" sz="3050">
                <a:solidFill>
                  <a:schemeClr val="dk1"/>
                </a:solidFill>
                <a:highlight>
                  <a:schemeClr val="lt1"/>
                </a:highlight>
              </a:rPr>
              <a:t>Wer</a:t>
            </a:r>
            <a:r>
              <a:rPr lang="en-US" sz="3050">
                <a:solidFill>
                  <a:srgbClr val="1F2937"/>
                </a:solidFill>
                <a:highlight>
                  <a:schemeClr val="lt1"/>
                </a:highlight>
              </a:rPr>
              <a:t> on Common Voice  13.0 zh-tw   </a:t>
            </a:r>
            <a:r>
              <a:rPr lang="en-US" sz="3050">
                <a:solidFill>
                  <a:srgbClr val="FF0000"/>
                </a:solidFill>
                <a:highlight>
                  <a:schemeClr val="lt1"/>
                </a:highlight>
              </a:rPr>
              <a:t>36.45</a:t>
            </a:r>
            <a:endParaRPr sz="3050">
              <a:solidFill>
                <a:srgbClr val="FF0000"/>
              </a:solidFill>
              <a:highlight>
                <a:srgbClr val="FFFFFF"/>
              </a:highlight>
            </a:endParaRPr>
          </a:p>
        </p:txBody>
      </p:sp>
      <p:sp>
        <p:nvSpPr>
          <p:cNvPr id="86" name="Google Shape;86;g2b0d01cb6ee_0_52"/>
          <p:cNvSpPr txBox="1"/>
          <p:nvPr/>
        </p:nvSpPr>
        <p:spPr>
          <a:xfrm>
            <a:off x="707875" y="6515800"/>
            <a:ext cx="5998500" cy="10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hlink"/>
                </a:solidFill>
                <a:hlinkClick r:id="rId7"/>
              </a:rPr>
              <a:t>finetune colab 程式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b0d01cb6ee_0_69"/>
          <p:cNvSpPr txBox="1"/>
          <p:nvPr/>
        </p:nvSpPr>
        <p:spPr>
          <a:xfrm>
            <a:off x="2849375" y="3807000"/>
            <a:ext cx="908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sng">
                <a:solidFill>
                  <a:schemeClr val="hlink"/>
                </a:solidFill>
                <a:hlinkClick r:id="rId3"/>
              </a:rPr>
              <a:t>台南市政會議約341次直播</a:t>
            </a:r>
            <a:endParaRPr sz="2800"/>
          </a:p>
        </p:txBody>
      </p:sp>
      <p:sp>
        <p:nvSpPr>
          <p:cNvPr id="92" name="Google Shape;92;g2b0d01cb6ee_0_69"/>
          <p:cNvSpPr/>
          <p:nvPr/>
        </p:nvSpPr>
        <p:spPr>
          <a:xfrm>
            <a:off x="2849374" y="924300"/>
            <a:ext cx="88989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374"/>
              <a:buFont typeface="Corben"/>
              <a:buNone/>
            </a:pPr>
            <a:r>
              <a:rPr lang="en-US" sz="4374">
                <a:solidFill>
                  <a:srgbClr val="1B1B27"/>
                </a:solidFill>
                <a:latin typeface="Corben"/>
                <a:ea typeface="Corben"/>
                <a:cs typeface="Corben"/>
                <a:sym typeface="Corben"/>
              </a:rPr>
              <a:t>dataset(語音辨識)</a:t>
            </a:r>
            <a:endParaRPr sz="437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g2b0d01cb6ee_0_69"/>
          <p:cNvSpPr txBox="1"/>
          <p:nvPr/>
        </p:nvSpPr>
        <p:spPr>
          <a:xfrm>
            <a:off x="2849375" y="1881550"/>
            <a:ext cx="5708700" cy="23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1.comon voice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2.youtube 有字幕,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3.LLM讀書會,需校正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b0d01cb6ee_0_78"/>
          <p:cNvSpPr txBox="1"/>
          <p:nvPr/>
        </p:nvSpPr>
        <p:spPr>
          <a:xfrm>
            <a:off x="3245500" y="2492050"/>
            <a:ext cx="9082200" cy="22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Python、whisper, llam2, OpenAI、LangChain、Gradio,streamit、</a:t>
            </a:r>
            <a:endParaRPr sz="2200">
              <a:solidFill>
                <a:schemeClr val="dk1"/>
              </a:solidFill>
            </a:endParaRPr>
          </a:p>
          <a:p>
            <a:pPr marL="457200" lvl="0" indent="-3683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colab,huggingface,GCP</a:t>
            </a: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/>
          </a:p>
        </p:txBody>
      </p:sp>
      <p:sp>
        <p:nvSpPr>
          <p:cNvPr id="99" name="Google Shape;99;g2b0d01cb6ee_0_78"/>
          <p:cNvSpPr/>
          <p:nvPr/>
        </p:nvSpPr>
        <p:spPr>
          <a:xfrm>
            <a:off x="2849374" y="924300"/>
            <a:ext cx="88989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>
                <a:solidFill>
                  <a:schemeClr val="dk1"/>
                </a:solidFill>
              </a:rPr>
              <a:t>預計使用技術與平台</a:t>
            </a:r>
            <a:endParaRPr sz="48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374"/>
              <a:buFont typeface="Corben"/>
              <a:buNone/>
            </a:pPr>
            <a:endParaRPr sz="4374">
              <a:solidFill>
                <a:srgbClr val="1B1B27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sp>
        <p:nvSpPr>
          <p:cNvPr id="100" name="Google Shape;100;g2b0d01cb6ee_0_78"/>
          <p:cNvSpPr txBox="1"/>
          <p:nvPr/>
        </p:nvSpPr>
        <p:spPr>
          <a:xfrm>
            <a:off x="2968125" y="1473700"/>
            <a:ext cx="1169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1920</Words>
  <Application>Microsoft Office PowerPoint</Application>
  <PresentationFormat>自訂</PresentationFormat>
  <Paragraphs>385</Paragraphs>
  <Slides>30</Slides>
  <Notes>30</Notes>
  <HiddenSlides>0</HiddenSlides>
  <MMClips>1</MMClips>
  <ScaleCrop>false</ScaleCrop>
  <HeadingPairs>
    <vt:vector size="8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9" baseType="lpstr">
      <vt:lpstr>Arial</vt:lpstr>
      <vt:lpstr>新細明體</vt:lpstr>
      <vt:lpstr>Calibri</vt:lpstr>
      <vt:lpstr>Corben</vt:lpstr>
      <vt:lpstr>Microsoft YaHei</vt:lpstr>
      <vt:lpstr>Arial Unicode MS</vt:lpstr>
      <vt:lpstr>Nobile</vt:lpstr>
      <vt:lpstr>Office Theme</vt:lpstr>
      <vt:lpstr>封裝程式殼層物件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PptxGenJS</dc:creator>
  <cp:lastModifiedBy>蘇子仁</cp:lastModifiedBy>
  <cp:revision>93</cp:revision>
  <dcterms:created xsi:type="dcterms:W3CDTF">2024-01-17T07:09:00Z</dcterms:created>
  <dcterms:modified xsi:type="dcterms:W3CDTF">2024-03-06T12:33:18Z</dcterms:modified>
</cp:coreProperties>
</file>